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10" r:id="rId2"/>
    <p:sldMasterId id="2147483716" r:id="rId3"/>
    <p:sldMasterId id="2147483724" r:id="rId4"/>
  </p:sldMasterIdLst>
  <p:notesMasterIdLst>
    <p:notesMasterId r:id="rId41"/>
  </p:notesMasterIdLst>
  <p:handoutMasterIdLst>
    <p:handoutMasterId r:id="rId42"/>
  </p:handoutMasterIdLst>
  <p:sldIdLst>
    <p:sldId id="353" r:id="rId5"/>
    <p:sldId id="355" r:id="rId6"/>
    <p:sldId id="259" r:id="rId7"/>
    <p:sldId id="354" r:id="rId8"/>
    <p:sldId id="356" r:id="rId9"/>
    <p:sldId id="357" r:id="rId10"/>
    <p:sldId id="377" r:id="rId11"/>
    <p:sldId id="358" r:id="rId12"/>
    <p:sldId id="360" r:id="rId13"/>
    <p:sldId id="361" r:id="rId14"/>
    <p:sldId id="362" r:id="rId15"/>
    <p:sldId id="363" r:id="rId16"/>
    <p:sldId id="364" r:id="rId17"/>
    <p:sldId id="365" r:id="rId18"/>
    <p:sldId id="366" r:id="rId19"/>
    <p:sldId id="367" r:id="rId20"/>
    <p:sldId id="368" r:id="rId21"/>
    <p:sldId id="369" r:id="rId22"/>
    <p:sldId id="370" r:id="rId23"/>
    <p:sldId id="378" r:id="rId24"/>
    <p:sldId id="371" r:id="rId25"/>
    <p:sldId id="372" r:id="rId26"/>
    <p:sldId id="388" r:id="rId27"/>
    <p:sldId id="387" r:id="rId28"/>
    <p:sldId id="389" r:id="rId29"/>
    <p:sldId id="386" r:id="rId30"/>
    <p:sldId id="382" r:id="rId31"/>
    <p:sldId id="383" r:id="rId32"/>
    <p:sldId id="391" r:id="rId33"/>
    <p:sldId id="384" r:id="rId34"/>
    <p:sldId id="385" r:id="rId35"/>
    <p:sldId id="392" r:id="rId36"/>
    <p:sldId id="390" r:id="rId37"/>
    <p:sldId id="393" r:id="rId38"/>
    <p:sldId id="394" r:id="rId39"/>
    <p:sldId id="395" r:id="rId4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3BEC9F5-E74A-0C43-AF9D-619E2F4BC018}">
          <p14:sldIdLst>
            <p14:sldId id="353"/>
            <p14:sldId id="355"/>
            <p14:sldId id="259"/>
            <p14:sldId id="354"/>
            <p14:sldId id="356"/>
            <p14:sldId id="357"/>
            <p14:sldId id="377"/>
            <p14:sldId id="358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8"/>
            <p14:sldId id="371"/>
            <p14:sldId id="372"/>
            <p14:sldId id="388"/>
            <p14:sldId id="387"/>
            <p14:sldId id="389"/>
            <p14:sldId id="386"/>
            <p14:sldId id="382"/>
            <p14:sldId id="383"/>
            <p14:sldId id="391"/>
            <p14:sldId id="384"/>
            <p14:sldId id="385"/>
            <p14:sldId id="392"/>
            <p14:sldId id="390"/>
            <p14:sldId id="393"/>
            <p14:sldId id="394"/>
            <p14:sldId id="39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2128"/>
    <a:srgbClr val="016B54"/>
    <a:srgbClr val="F8F8F8"/>
    <a:srgbClr val="E5E5E5"/>
    <a:srgbClr val="008774"/>
    <a:srgbClr val="0F7661"/>
    <a:srgbClr val="C0504D"/>
    <a:srgbClr val="77933C"/>
    <a:srgbClr val="5978A0"/>
    <a:srgbClr val="4425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091" autoAdjust="0"/>
    <p:restoredTop sz="80295" autoAdjust="0"/>
  </p:normalViewPr>
  <p:slideViewPr>
    <p:cSldViewPr snapToGrid="0" snapToObjects="1">
      <p:cViewPr>
        <p:scale>
          <a:sx n="85" d="100"/>
          <a:sy n="85" d="100"/>
        </p:scale>
        <p:origin x="-128" y="-2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B43E6A-D325-814B-ABED-6DCC31EE5B20}" type="doc">
      <dgm:prSet loTypeId="urn:microsoft.com/office/officeart/2005/8/layout/vList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D7406D-5E5A-8A43-A708-F06431DB7449}">
      <dgm:prSet phldrT="[Text]" custT="1"/>
      <dgm:spPr/>
      <dgm:t>
        <a:bodyPr/>
        <a:lstStyle/>
        <a:p>
          <a:r>
            <a:rPr lang="en-US" sz="2400" dirty="0" smtClean="0"/>
            <a:t>Cloud Native</a:t>
          </a:r>
          <a:endParaRPr lang="en-US" sz="2400" dirty="0"/>
        </a:p>
      </dgm:t>
    </dgm:pt>
    <dgm:pt modelId="{0263203D-0376-9A49-89BE-49D2D18548A6}" type="parTrans" cxnId="{2414CA17-5636-0F49-A682-00F09E169602}">
      <dgm:prSet/>
      <dgm:spPr/>
      <dgm:t>
        <a:bodyPr/>
        <a:lstStyle/>
        <a:p>
          <a:endParaRPr lang="en-US"/>
        </a:p>
      </dgm:t>
    </dgm:pt>
    <dgm:pt modelId="{552E9DB6-11D8-1949-9A47-FA3E4F757E9A}" type="sibTrans" cxnId="{2414CA17-5636-0F49-A682-00F09E169602}">
      <dgm:prSet/>
      <dgm:spPr/>
      <dgm:t>
        <a:bodyPr/>
        <a:lstStyle/>
        <a:p>
          <a:endParaRPr lang="en-US"/>
        </a:p>
      </dgm:t>
    </dgm:pt>
    <dgm:pt modelId="{B041023F-6344-9A44-A707-AB51A1DB8EDA}">
      <dgm:prSet phldrT="[Text]" custT="1"/>
      <dgm:spPr/>
      <dgm:t>
        <a:bodyPr/>
        <a:lstStyle/>
        <a:p>
          <a:r>
            <a:rPr lang="en-US" sz="1200" dirty="0" smtClean="0"/>
            <a:t>Micro-service architecture and principles</a:t>
          </a:r>
          <a:endParaRPr lang="en-US" sz="1200" dirty="0"/>
        </a:p>
      </dgm:t>
    </dgm:pt>
    <dgm:pt modelId="{7A85DE43-745B-0A43-8574-459B7A1F76A9}" type="parTrans" cxnId="{27B77B8D-5B52-9C4C-AD44-69BBB8AD53E4}">
      <dgm:prSet/>
      <dgm:spPr/>
      <dgm:t>
        <a:bodyPr/>
        <a:lstStyle/>
        <a:p>
          <a:endParaRPr lang="en-US"/>
        </a:p>
      </dgm:t>
    </dgm:pt>
    <dgm:pt modelId="{ED0235AD-B818-8C4F-AEBB-EF03D5B76B7F}" type="sibTrans" cxnId="{27B77B8D-5B52-9C4C-AD44-69BBB8AD53E4}">
      <dgm:prSet/>
      <dgm:spPr/>
      <dgm:t>
        <a:bodyPr/>
        <a:lstStyle/>
        <a:p>
          <a:endParaRPr lang="en-US"/>
        </a:p>
      </dgm:t>
    </dgm:pt>
    <dgm:pt modelId="{C07D101E-D8E3-B047-8D9B-B252560027A0}">
      <dgm:prSet phldrT="[Text]" custT="1"/>
      <dgm:spPr/>
      <dgm:t>
        <a:bodyPr/>
        <a:lstStyle/>
        <a:p>
          <a:r>
            <a:rPr lang="en-US" sz="1200" dirty="0" smtClean="0"/>
            <a:t>API first design</a:t>
          </a:r>
          <a:endParaRPr lang="en-US" sz="1200" dirty="0"/>
        </a:p>
      </dgm:t>
    </dgm:pt>
    <dgm:pt modelId="{23CC7854-5481-264C-9119-05CE2ABBF52A}" type="parTrans" cxnId="{4EA9EEA4-4F00-7C41-8333-27854C70B969}">
      <dgm:prSet/>
      <dgm:spPr/>
      <dgm:t>
        <a:bodyPr/>
        <a:lstStyle/>
        <a:p>
          <a:endParaRPr lang="en-US"/>
        </a:p>
      </dgm:t>
    </dgm:pt>
    <dgm:pt modelId="{4C6DC89C-390C-504A-9A7E-581C321025A6}" type="sibTrans" cxnId="{4EA9EEA4-4F00-7C41-8333-27854C70B969}">
      <dgm:prSet/>
      <dgm:spPr/>
      <dgm:t>
        <a:bodyPr/>
        <a:lstStyle/>
        <a:p>
          <a:endParaRPr lang="en-US"/>
        </a:p>
      </dgm:t>
    </dgm:pt>
    <dgm:pt modelId="{AB70BEF6-C1AB-5C4D-A1B3-8BB17838B200}">
      <dgm:prSet phldrT="[Text]" custT="1"/>
      <dgm:spPr/>
      <dgm:t>
        <a:bodyPr/>
        <a:lstStyle/>
        <a:p>
          <a:r>
            <a:rPr lang="en-US" sz="2400" dirty="0" smtClean="0"/>
            <a:t>Cloud Resilient</a:t>
          </a:r>
          <a:endParaRPr lang="en-US" sz="2400" dirty="0"/>
        </a:p>
      </dgm:t>
    </dgm:pt>
    <dgm:pt modelId="{20C193C6-5C2A-CC40-A1EB-932F3145DEED}" type="parTrans" cxnId="{2BC9D33B-EE32-2E4F-952E-28D513F88CB7}">
      <dgm:prSet/>
      <dgm:spPr/>
      <dgm:t>
        <a:bodyPr/>
        <a:lstStyle/>
        <a:p>
          <a:endParaRPr lang="en-US"/>
        </a:p>
      </dgm:t>
    </dgm:pt>
    <dgm:pt modelId="{5D8072FD-270B-CE4E-81D0-4731E433D8D4}" type="sibTrans" cxnId="{2BC9D33B-EE32-2E4F-952E-28D513F88CB7}">
      <dgm:prSet/>
      <dgm:spPr/>
      <dgm:t>
        <a:bodyPr/>
        <a:lstStyle/>
        <a:p>
          <a:endParaRPr lang="en-US"/>
        </a:p>
      </dgm:t>
    </dgm:pt>
    <dgm:pt modelId="{E94F758D-CE35-0E45-8BD2-E620AD57C706}">
      <dgm:prSet phldrT="[Text]" custT="1"/>
      <dgm:spPr/>
      <dgm:t>
        <a:bodyPr/>
        <a:lstStyle/>
        <a:p>
          <a:r>
            <a:rPr lang="en-US" sz="1200" dirty="0" smtClean="0"/>
            <a:t>Design for failure</a:t>
          </a:r>
          <a:endParaRPr lang="en-US" sz="1200" dirty="0"/>
        </a:p>
      </dgm:t>
    </dgm:pt>
    <dgm:pt modelId="{0EC4D7AD-8226-794E-9E30-B04BE3036355}" type="parTrans" cxnId="{32FCB489-F88F-BE4E-81E0-D61651BE8E9A}">
      <dgm:prSet/>
      <dgm:spPr/>
      <dgm:t>
        <a:bodyPr/>
        <a:lstStyle/>
        <a:p>
          <a:endParaRPr lang="en-US"/>
        </a:p>
      </dgm:t>
    </dgm:pt>
    <dgm:pt modelId="{AFF6D2C1-DB83-BC45-8AC8-EC453C01FE44}" type="sibTrans" cxnId="{32FCB489-F88F-BE4E-81E0-D61651BE8E9A}">
      <dgm:prSet/>
      <dgm:spPr/>
      <dgm:t>
        <a:bodyPr/>
        <a:lstStyle/>
        <a:p>
          <a:endParaRPr lang="en-US"/>
        </a:p>
      </dgm:t>
    </dgm:pt>
    <dgm:pt modelId="{200D36FF-8433-794B-925D-72505575EBB6}">
      <dgm:prSet phldrT="[Text]" custT="1"/>
      <dgm:spPr/>
      <dgm:t>
        <a:bodyPr/>
        <a:lstStyle/>
        <a:p>
          <a:r>
            <a:rPr lang="en-US" sz="1200" dirty="0" smtClean="0"/>
            <a:t>Apps are unaffected by dependent service failure</a:t>
          </a:r>
          <a:endParaRPr lang="en-US" sz="1200" dirty="0"/>
        </a:p>
      </dgm:t>
    </dgm:pt>
    <dgm:pt modelId="{F4BFDE72-B886-2546-8390-409CA149F6C6}" type="parTrans" cxnId="{76ECC195-338F-4D4B-93AF-E761928F437C}">
      <dgm:prSet/>
      <dgm:spPr/>
      <dgm:t>
        <a:bodyPr/>
        <a:lstStyle/>
        <a:p>
          <a:endParaRPr lang="en-US"/>
        </a:p>
      </dgm:t>
    </dgm:pt>
    <dgm:pt modelId="{3CC0E504-52C7-2A49-888D-17F58AB6B85D}" type="sibTrans" cxnId="{76ECC195-338F-4D4B-93AF-E761928F437C}">
      <dgm:prSet/>
      <dgm:spPr/>
      <dgm:t>
        <a:bodyPr/>
        <a:lstStyle/>
        <a:p>
          <a:endParaRPr lang="en-US"/>
        </a:p>
      </dgm:t>
    </dgm:pt>
    <dgm:pt modelId="{2EB29F20-E274-474B-B279-37B45D4D38DA}">
      <dgm:prSet phldrT="[Text]" custT="1"/>
      <dgm:spPr/>
      <dgm:t>
        <a:bodyPr/>
        <a:lstStyle/>
        <a:p>
          <a:r>
            <a:rPr lang="en-US" sz="2400" dirty="0" smtClean="0"/>
            <a:t>Cloud Friendly</a:t>
          </a:r>
          <a:endParaRPr lang="en-US" sz="2400" dirty="0"/>
        </a:p>
      </dgm:t>
    </dgm:pt>
    <dgm:pt modelId="{4305C54D-C617-F34E-A8B5-E9CA238210E3}" type="parTrans" cxnId="{144477EA-8C25-B144-80BB-A38E417ECAA8}">
      <dgm:prSet/>
      <dgm:spPr/>
      <dgm:t>
        <a:bodyPr/>
        <a:lstStyle/>
        <a:p>
          <a:endParaRPr lang="en-US"/>
        </a:p>
      </dgm:t>
    </dgm:pt>
    <dgm:pt modelId="{B92B6D32-1006-B547-9EAF-D633A77FEFBC}" type="sibTrans" cxnId="{144477EA-8C25-B144-80BB-A38E417ECAA8}">
      <dgm:prSet/>
      <dgm:spPr/>
      <dgm:t>
        <a:bodyPr/>
        <a:lstStyle/>
        <a:p>
          <a:endParaRPr lang="en-US"/>
        </a:p>
      </dgm:t>
    </dgm:pt>
    <dgm:pt modelId="{A2F621EF-7154-0C45-873D-71BA7DAEAC6E}">
      <dgm:prSet phldrT="[Text]" custT="1"/>
      <dgm:spPr/>
      <dgm:t>
        <a:bodyPr/>
        <a:lstStyle/>
        <a:p>
          <a:r>
            <a:rPr lang="en-US" sz="1200" dirty="0" smtClean="0"/>
            <a:t>Twelve factor applications</a:t>
          </a:r>
          <a:endParaRPr lang="en-US" sz="1200" dirty="0"/>
        </a:p>
      </dgm:t>
    </dgm:pt>
    <dgm:pt modelId="{69AEEED9-87B9-3044-B4EB-0D4F6D0B1DD8}" type="parTrans" cxnId="{3FA0E54A-358B-2448-ADE3-DD1830FB0F79}">
      <dgm:prSet/>
      <dgm:spPr/>
      <dgm:t>
        <a:bodyPr/>
        <a:lstStyle/>
        <a:p>
          <a:endParaRPr lang="en-US"/>
        </a:p>
      </dgm:t>
    </dgm:pt>
    <dgm:pt modelId="{FAEB09E7-7341-A840-B943-4B4240E8B89F}" type="sibTrans" cxnId="{3FA0E54A-358B-2448-ADE3-DD1830FB0F79}">
      <dgm:prSet/>
      <dgm:spPr/>
      <dgm:t>
        <a:bodyPr/>
        <a:lstStyle/>
        <a:p>
          <a:endParaRPr lang="en-US"/>
        </a:p>
      </dgm:t>
    </dgm:pt>
    <dgm:pt modelId="{5243B79A-499C-4346-92C4-5D274DEE0E0B}">
      <dgm:prSet phldrT="[Text]" custT="1"/>
      <dgm:spPr/>
      <dgm:t>
        <a:bodyPr/>
        <a:lstStyle/>
        <a:p>
          <a:r>
            <a:rPr lang="en-US" sz="1200" dirty="0" smtClean="0"/>
            <a:t>Horizontally scalable</a:t>
          </a:r>
          <a:endParaRPr lang="en-US" sz="1200" dirty="0"/>
        </a:p>
      </dgm:t>
    </dgm:pt>
    <dgm:pt modelId="{7226D2B3-9665-5044-ACB1-3FBDB458E6DE}" type="parTrans" cxnId="{F66B8215-EC75-7F40-9A86-B1F82F5A855F}">
      <dgm:prSet/>
      <dgm:spPr/>
      <dgm:t>
        <a:bodyPr/>
        <a:lstStyle/>
        <a:p>
          <a:endParaRPr lang="en-US"/>
        </a:p>
      </dgm:t>
    </dgm:pt>
    <dgm:pt modelId="{ECF77B45-3189-5C4F-8599-A3785F962245}" type="sibTrans" cxnId="{F66B8215-EC75-7F40-9A86-B1F82F5A855F}">
      <dgm:prSet/>
      <dgm:spPr/>
      <dgm:t>
        <a:bodyPr/>
        <a:lstStyle/>
        <a:p>
          <a:endParaRPr lang="en-US"/>
        </a:p>
      </dgm:t>
    </dgm:pt>
    <dgm:pt modelId="{98FC19A5-C280-8B42-8EFD-B629B1B3B2A3}">
      <dgm:prSet custT="1"/>
      <dgm:spPr/>
      <dgm:t>
        <a:bodyPr/>
        <a:lstStyle/>
        <a:p>
          <a:r>
            <a:rPr lang="en-US" sz="2400" dirty="0" smtClean="0"/>
            <a:t>Cloud Ready</a:t>
          </a:r>
          <a:endParaRPr lang="en-US" sz="2400" dirty="0"/>
        </a:p>
      </dgm:t>
    </dgm:pt>
    <dgm:pt modelId="{53458F1B-345E-E044-964A-679D2DADA155}" type="parTrans" cxnId="{AB0D402A-04C9-2D4A-AA20-6804DEA7D752}">
      <dgm:prSet/>
      <dgm:spPr/>
      <dgm:t>
        <a:bodyPr/>
        <a:lstStyle/>
        <a:p>
          <a:endParaRPr lang="en-US"/>
        </a:p>
      </dgm:t>
    </dgm:pt>
    <dgm:pt modelId="{7D95703B-B1E1-7C4D-A4F8-75A48857F8E9}" type="sibTrans" cxnId="{AB0D402A-04C9-2D4A-AA20-6804DEA7D752}">
      <dgm:prSet/>
      <dgm:spPr/>
      <dgm:t>
        <a:bodyPr/>
        <a:lstStyle/>
        <a:p>
          <a:endParaRPr lang="en-US"/>
        </a:p>
      </dgm:t>
    </dgm:pt>
    <dgm:pt modelId="{60753F2B-B755-164A-B0D6-2A848CCD5D72}">
      <dgm:prSet custT="1"/>
      <dgm:spPr/>
      <dgm:t>
        <a:bodyPr/>
        <a:lstStyle/>
        <a:p>
          <a:r>
            <a:rPr lang="en-US" sz="1200" dirty="0" smtClean="0"/>
            <a:t>Proactive testing for failure</a:t>
          </a:r>
          <a:endParaRPr lang="en-US" sz="1200" dirty="0"/>
        </a:p>
      </dgm:t>
    </dgm:pt>
    <dgm:pt modelId="{627F12C1-23A1-E141-8C52-3E43A09AC556}" type="parTrans" cxnId="{2F013850-9C99-7F4A-B7FF-75DED28D1F7D}">
      <dgm:prSet/>
      <dgm:spPr/>
      <dgm:t>
        <a:bodyPr/>
        <a:lstStyle/>
        <a:p>
          <a:endParaRPr lang="en-US"/>
        </a:p>
      </dgm:t>
    </dgm:pt>
    <dgm:pt modelId="{FFB32933-A32D-6746-B269-73E2ECA718C1}" type="sibTrans" cxnId="{2F013850-9C99-7F4A-B7FF-75DED28D1F7D}">
      <dgm:prSet/>
      <dgm:spPr/>
      <dgm:t>
        <a:bodyPr/>
        <a:lstStyle/>
        <a:p>
          <a:endParaRPr lang="en-US"/>
        </a:p>
      </dgm:t>
    </dgm:pt>
    <dgm:pt modelId="{FBC6FC9C-2B27-B94E-8E95-2EF916E643BF}">
      <dgm:prSet custT="1"/>
      <dgm:spPr/>
      <dgm:t>
        <a:bodyPr/>
        <a:lstStyle/>
        <a:p>
          <a:r>
            <a:rPr lang="en-US" sz="1200" dirty="0" smtClean="0"/>
            <a:t>Cloud agnostic runtime implementation</a:t>
          </a:r>
          <a:endParaRPr lang="en-US" sz="1200" dirty="0"/>
        </a:p>
      </dgm:t>
    </dgm:pt>
    <dgm:pt modelId="{8A3EEA7E-CB76-674D-9685-4807546C934D}" type="parTrans" cxnId="{B2D1D697-1258-FD4B-B7A6-10AC1C08FB13}">
      <dgm:prSet/>
      <dgm:spPr/>
      <dgm:t>
        <a:bodyPr/>
        <a:lstStyle/>
        <a:p>
          <a:endParaRPr lang="en-US"/>
        </a:p>
      </dgm:t>
    </dgm:pt>
    <dgm:pt modelId="{F1A11E64-E2B0-EC41-8C89-A25617A0D7FB}" type="sibTrans" cxnId="{B2D1D697-1258-FD4B-B7A6-10AC1C08FB13}">
      <dgm:prSet/>
      <dgm:spPr/>
      <dgm:t>
        <a:bodyPr/>
        <a:lstStyle/>
        <a:p>
          <a:endParaRPr lang="en-US"/>
        </a:p>
      </dgm:t>
    </dgm:pt>
    <dgm:pt modelId="{4754DA08-73C1-604D-A584-4859CCE65960}">
      <dgm:prSet custT="1"/>
      <dgm:spPr/>
      <dgm:t>
        <a:bodyPr/>
        <a:lstStyle/>
        <a:p>
          <a:r>
            <a:rPr lang="en-US" sz="1200" dirty="0" smtClean="0"/>
            <a:t>Metrics and monitoring baked in</a:t>
          </a:r>
          <a:endParaRPr lang="en-US" sz="1200" dirty="0"/>
        </a:p>
      </dgm:t>
    </dgm:pt>
    <dgm:pt modelId="{B81896E2-577B-444A-8683-E7F3244639A4}" type="parTrans" cxnId="{C9B758AD-7AA2-9C41-93FE-F35BFFAF6DB7}">
      <dgm:prSet/>
      <dgm:spPr/>
      <dgm:t>
        <a:bodyPr/>
        <a:lstStyle/>
        <a:p>
          <a:endParaRPr lang="en-US"/>
        </a:p>
      </dgm:t>
    </dgm:pt>
    <dgm:pt modelId="{20472F0B-AD73-4B49-8FE7-1F22882013A0}" type="sibTrans" cxnId="{C9B758AD-7AA2-9C41-93FE-F35BFFAF6DB7}">
      <dgm:prSet/>
      <dgm:spPr/>
      <dgm:t>
        <a:bodyPr/>
        <a:lstStyle/>
        <a:p>
          <a:endParaRPr lang="en-US"/>
        </a:p>
      </dgm:t>
    </dgm:pt>
    <dgm:pt modelId="{E52F1B50-972C-2A4D-A179-0A7BA21B9515}">
      <dgm:prSet phldrT="[Text]" custT="1"/>
      <dgm:spPr/>
      <dgm:t>
        <a:bodyPr/>
        <a:lstStyle/>
        <a:p>
          <a:r>
            <a:rPr lang="en-US" sz="1200" dirty="0" smtClean="0"/>
            <a:t>Leverage platform for HA</a:t>
          </a:r>
          <a:endParaRPr lang="en-US" sz="1200" dirty="0"/>
        </a:p>
      </dgm:t>
    </dgm:pt>
    <dgm:pt modelId="{DAA26118-D222-1D4B-BDB2-B5B636A15E87}" type="parTrans" cxnId="{58BC3676-8741-5646-BB1E-5C2667160EAF}">
      <dgm:prSet/>
      <dgm:spPr/>
      <dgm:t>
        <a:bodyPr/>
        <a:lstStyle/>
        <a:p>
          <a:endParaRPr lang="en-US"/>
        </a:p>
      </dgm:t>
    </dgm:pt>
    <dgm:pt modelId="{695729EB-AB42-E641-9231-674439C21E0B}" type="sibTrans" cxnId="{58BC3676-8741-5646-BB1E-5C2667160EAF}">
      <dgm:prSet/>
      <dgm:spPr/>
      <dgm:t>
        <a:bodyPr/>
        <a:lstStyle/>
        <a:p>
          <a:endParaRPr lang="en-US"/>
        </a:p>
      </dgm:t>
    </dgm:pt>
    <dgm:pt modelId="{7CC53C43-BB1E-3544-B776-2998B36EF899}">
      <dgm:prSet custT="1"/>
      <dgm:spPr/>
      <dgm:t>
        <a:bodyPr/>
        <a:lstStyle/>
        <a:p>
          <a:r>
            <a:rPr lang="en-US" sz="1200" dirty="0" smtClean="0"/>
            <a:t>No file-system requirements or uses S3 API</a:t>
          </a:r>
          <a:endParaRPr lang="en-US" sz="1200" dirty="0"/>
        </a:p>
      </dgm:t>
    </dgm:pt>
    <dgm:pt modelId="{A2486DFC-8DFC-0A47-8D67-BDFD2B15969A}" type="parTrans" cxnId="{070DE5EA-0401-B041-A6C3-5A3A092DD02D}">
      <dgm:prSet/>
      <dgm:spPr/>
      <dgm:t>
        <a:bodyPr/>
        <a:lstStyle/>
        <a:p>
          <a:endParaRPr lang="en-US"/>
        </a:p>
      </dgm:t>
    </dgm:pt>
    <dgm:pt modelId="{D8095557-59AB-7844-8ACA-24E1C28BEC48}" type="sibTrans" cxnId="{070DE5EA-0401-B041-A6C3-5A3A092DD02D}">
      <dgm:prSet/>
      <dgm:spPr/>
      <dgm:t>
        <a:bodyPr/>
        <a:lstStyle/>
        <a:p>
          <a:endParaRPr lang="en-US"/>
        </a:p>
      </dgm:t>
    </dgm:pt>
    <dgm:pt modelId="{1DF016FA-E8A2-1D41-9AF8-3501272A4339}">
      <dgm:prSet custT="1"/>
      <dgm:spPr/>
      <dgm:t>
        <a:bodyPr/>
        <a:lstStyle/>
        <a:p>
          <a:r>
            <a:rPr lang="en-US" sz="1200" dirty="0" smtClean="0"/>
            <a:t>Self-contained application</a:t>
          </a:r>
          <a:endParaRPr lang="en-US" sz="1200" dirty="0"/>
        </a:p>
      </dgm:t>
    </dgm:pt>
    <dgm:pt modelId="{2056E2BB-C9B7-3B4E-8956-89E3695CA7B1}" type="parTrans" cxnId="{6798D0E5-0AC5-8548-8B20-448AD6F34F54}">
      <dgm:prSet/>
      <dgm:spPr/>
      <dgm:t>
        <a:bodyPr/>
        <a:lstStyle/>
        <a:p>
          <a:endParaRPr lang="en-US"/>
        </a:p>
      </dgm:t>
    </dgm:pt>
    <dgm:pt modelId="{8E6AE544-6658-8241-88B2-C8AEA94980A5}" type="sibTrans" cxnId="{6798D0E5-0AC5-8548-8B20-448AD6F34F54}">
      <dgm:prSet/>
      <dgm:spPr/>
      <dgm:t>
        <a:bodyPr/>
        <a:lstStyle/>
        <a:p>
          <a:endParaRPr lang="en-US"/>
        </a:p>
      </dgm:t>
    </dgm:pt>
    <dgm:pt modelId="{4AC92DBA-8075-2D4F-BCCE-66A88C1D023A}">
      <dgm:prSet custT="1"/>
      <dgm:spPr/>
      <dgm:t>
        <a:bodyPr/>
        <a:lstStyle/>
        <a:p>
          <a:r>
            <a:rPr lang="en-US" sz="1200" dirty="0" smtClean="0"/>
            <a:t>Platform managed ports and addressing</a:t>
          </a:r>
          <a:endParaRPr lang="en-US" sz="1200" dirty="0"/>
        </a:p>
      </dgm:t>
    </dgm:pt>
    <dgm:pt modelId="{4BAE5AC1-B786-584D-96CB-C06B3E7A0891}" type="parTrans" cxnId="{048B0502-1BB8-E64C-8115-3B9E4BA9A7C7}">
      <dgm:prSet/>
      <dgm:spPr/>
      <dgm:t>
        <a:bodyPr/>
        <a:lstStyle/>
        <a:p>
          <a:endParaRPr lang="en-US"/>
        </a:p>
      </dgm:t>
    </dgm:pt>
    <dgm:pt modelId="{C44017C7-EBD7-B14B-8104-CA9FEAE0294D}" type="sibTrans" cxnId="{048B0502-1BB8-E64C-8115-3B9E4BA9A7C7}">
      <dgm:prSet/>
      <dgm:spPr/>
      <dgm:t>
        <a:bodyPr/>
        <a:lstStyle/>
        <a:p>
          <a:endParaRPr lang="en-US"/>
        </a:p>
      </dgm:t>
    </dgm:pt>
    <dgm:pt modelId="{BD9376FD-E888-B34E-9FA0-604BB4057748}">
      <dgm:prSet custT="1"/>
      <dgm:spPr/>
      <dgm:t>
        <a:bodyPr/>
        <a:lstStyle/>
        <a:p>
          <a:r>
            <a:rPr lang="en-US" sz="1200" dirty="0" smtClean="0"/>
            <a:t>Consume off platform services using platform semantics</a:t>
          </a:r>
          <a:endParaRPr lang="en-US" sz="1200" dirty="0"/>
        </a:p>
      </dgm:t>
    </dgm:pt>
    <dgm:pt modelId="{44D2D358-E274-9441-8C10-5315BEBAE79E}" type="parTrans" cxnId="{DEED4976-14F1-164B-B0F7-542CE4E750BF}">
      <dgm:prSet/>
      <dgm:spPr/>
      <dgm:t>
        <a:bodyPr/>
        <a:lstStyle/>
        <a:p>
          <a:endParaRPr lang="en-US"/>
        </a:p>
      </dgm:t>
    </dgm:pt>
    <dgm:pt modelId="{69612B02-4921-9B4D-BDD7-98556F942EB5}" type="sibTrans" cxnId="{DEED4976-14F1-164B-B0F7-542CE4E750BF}">
      <dgm:prSet/>
      <dgm:spPr/>
      <dgm:t>
        <a:bodyPr/>
        <a:lstStyle/>
        <a:p>
          <a:endParaRPr lang="en-US"/>
        </a:p>
      </dgm:t>
    </dgm:pt>
    <dgm:pt modelId="{0A5AFC2E-019B-8345-A83D-C3899FFEF9EB}" type="pres">
      <dgm:prSet presAssocID="{54B43E6A-D325-814B-ABED-6DCC31EE5B2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F72B466-BBC6-E04E-B119-2690737EF82E}" type="pres">
      <dgm:prSet presAssocID="{F6D7406D-5E5A-8A43-A708-F06431DB7449}" presName="linNode" presStyleCnt="0"/>
      <dgm:spPr/>
    </dgm:pt>
    <dgm:pt modelId="{1949CA87-4EB6-2346-ACEE-269E5F553B47}" type="pres">
      <dgm:prSet presAssocID="{F6D7406D-5E5A-8A43-A708-F06431DB7449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BB8E4B-8458-274D-A149-3F7E76D5E0E0}" type="pres">
      <dgm:prSet presAssocID="{F6D7406D-5E5A-8A43-A708-F06431DB7449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B9F07E-8C87-D24B-8425-124776C7844B}" type="pres">
      <dgm:prSet presAssocID="{552E9DB6-11D8-1949-9A47-FA3E4F757E9A}" presName="sp" presStyleCnt="0"/>
      <dgm:spPr/>
    </dgm:pt>
    <dgm:pt modelId="{78CEE9B8-968E-BA4E-830D-2D31304EC19B}" type="pres">
      <dgm:prSet presAssocID="{AB70BEF6-C1AB-5C4D-A1B3-8BB17838B200}" presName="linNode" presStyleCnt="0"/>
      <dgm:spPr/>
    </dgm:pt>
    <dgm:pt modelId="{A2CE7BEF-D91D-8B4C-B9A9-7C96138D5BF5}" type="pres">
      <dgm:prSet presAssocID="{AB70BEF6-C1AB-5C4D-A1B3-8BB17838B200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2B88AC-458F-3245-AA82-9E0E52B718EB}" type="pres">
      <dgm:prSet presAssocID="{AB70BEF6-C1AB-5C4D-A1B3-8BB17838B200}" presName="descendantText" presStyleLbl="alignAccFollowNode1" presStyleIdx="1" presStyleCnt="4" custScaleY="18286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B7E0C9-1B43-DD4E-A0C0-9982D6C89175}" type="pres">
      <dgm:prSet presAssocID="{5D8072FD-270B-CE4E-81D0-4731E433D8D4}" presName="sp" presStyleCnt="0"/>
      <dgm:spPr/>
    </dgm:pt>
    <dgm:pt modelId="{2CBD4470-2C39-084B-A33D-C73E31DFAB91}" type="pres">
      <dgm:prSet presAssocID="{2EB29F20-E274-474B-B279-37B45D4D38DA}" presName="linNode" presStyleCnt="0"/>
      <dgm:spPr/>
    </dgm:pt>
    <dgm:pt modelId="{ACC6B92C-F540-074D-86CF-22A13AC174AF}" type="pres">
      <dgm:prSet presAssocID="{2EB29F20-E274-474B-B279-37B45D4D38DA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968390-0BCD-D64E-81DD-7258056AE356}" type="pres">
      <dgm:prSet presAssocID="{2EB29F20-E274-474B-B279-37B45D4D38DA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EB4A06-AA64-384C-A4AB-CBFE075A0E25}" type="pres">
      <dgm:prSet presAssocID="{B92B6D32-1006-B547-9EAF-D633A77FEFBC}" presName="sp" presStyleCnt="0"/>
      <dgm:spPr/>
    </dgm:pt>
    <dgm:pt modelId="{034AC449-70ED-2B4F-B25D-019DA2FE8BF9}" type="pres">
      <dgm:prSet presAssocID="{98FC19A5-C280-8B42-8EFD-B629B1B3B2A3}" presName="linNode" presStyleCnt="0"/>
      <dgm:spPr/>
    </dgm:pt>
    <dgm:pt modelId="{208AB1C2-503F-6B48-8095-29D398A8C00F}" type="pres">
      <dgm:prSet presAssocID="{98FC19A5-C280-8B42-8EFD-B629B1B3B2A3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0F4609-0480-B448-B21A-7BCC5F218B85}" type="pres">
      <dgm:prSet presAssocID="{98FC19A5-C280-8B42-8EFD-B629B1B3B2A3}" presName="descendantText" presStyleLbl="alignAccFollowNode1" presStyleIdx="3" presStyleCnt="4" custScaleY="14412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832DEAC-5DE4-AC4B-A17C-8B087A02BBE4}" type="presOf" srcId="{AB70BEF6-C1AB-5C4D-A1B3-8BB17838B200}" destId="{A2CE7BEF-D91D-8B4C-B9A9-7C96138D5BF5}" srcOrd="0" destOrd="0" presId="urn:microsoft.com/office/officeart/2005/8/layout/vList5"/>
    <dgm:cxn modelId="{EB2870FD-9664-9E46-ABC9-AF8467E30B62}" type="presOf" srcId="{F6D7406D-5E5A-8A43-A708-F06431DB7449}" destId="{1949CA87-4EB6-2346-ACEE-269E5F553B47}" srcOrd="0" destOrd="0" presId="urn:microsoft.com/office/officeart/2005/8/layout/vList5"/>
    <dgm:cxn modelId="{27B77B8D-5B52-9C4C-AD44-69BBB8AD53E4}" srcId="{F6D7406D-5E5A-8A43-A708-F06431DB7449}" destId="{B041023F-6344-9A44-A707-AB51A1DB8EDA}" srcOrd="0" destOrd="0" parTransId="{7A85DE43-745B-0A43-8574-459B7A1F76A9}" sibTransId="{ED0235AD-B818-8C4F-AEBB-EF03D5B76B7F}"/>
    <dgm:cxn modelId="{CE01765E-F01F-0A42-A6B1-3E840E10956D}" type="presOf" srcId="{FBC6FC9C-2B27-B94E-8E95-2EF916E643BF}" destId="{E12B88AC-458F-3245-AA82-9E0E52B718EB}" srcOrd="0" destOrd="4" presId="urn:microsoft.com/office/officeart/2005/8/layout/vList5"/>
    <dgm:cxn modelId="{FB64B291-AF44-1E4D-AFCC-7F1598272E91}" type="presOf" srcId="{E52F1B50-972C-2A4D-A179-0A7BA21B9515}" destId="{25968390-0BCD-D64E-81DD-7258056AE356}" srcOrd="0" destOrd="2" presId="urn:microsoft.com/office/officeart/2005/8/layout/vList5"/>
    <dgm:cxn modelId="{048B0502-1BB8-E64C-8115-3B9E4BA9A7C7}" srcId="{98FC19A5-C280-8B42-8EFD-B629B1B3B2A3}" destId="{4AC92DBA-8075-2D4F-BCCE-66A88C1D023A}" srcOrd="2" destOrd="0" parTransId="{4BAE5AC1-B786-584D-96CB-C06B3E7A0891}" sibTransId="{C44017C7-EBD7-B14B-8104-CA9FEAE0294D}"/>
    <dgm:cxn modelId="{58BC3676-8741-5646-BB1E-5C2667160EAF}" srcId="{2EB29F20-E274-474B-B279-37B45D4D38DA}" destId="{E52F1B50-972C-2A4D-A179-0A7BA21B9515}" srcOrd="2" destOrd="0" parTransId="{DAA26118-D222-1D4B-BDB2-B5B636A15E87}" sibTransId="{695729EB-AB42-E641-9231-674439C21E0B}"/>
    <dgm:cxn modelId="{DEED4976-14F1-164B-B0F7-542CE4E750BF}" srcId="{98FC19A5-C280-8B42-8EFD-B629B1B3B2A3}" destId="{BD9376FD-E888-B34E-9FA0-604BB4057748}" srcOrd="3" destOrd="0" parTransId="{44D2D358-E274-9441-8C10-5315BEBAE79E}" sibTransId="{69612B02-4921-9B4D-BDD7-98556F942EB5}"/>
    <dgm:cxn modelId="{2BC9D33B-EE32-2E4F-952E-28D513F88CB7}" srcId="{54B43E6A-D325-814B-ABED-6DCC31EE5B20}" destId="{AB70BEF6-C1AB-5C4D-A1B3-8BB17838B200}" srcOrd="1" destOrd="0" parTransId="{20C193C6-5C2A-CC40-A1EB-932F3145DEED}" sibTransId="{5D8072FD-270B-CE4E-81D0-4731E433D8D4}"/>
    <dgm:cxn modelId="{070DE5EA-0401-B041-A6C3-5A3A092DD02D}" srcId="{98FC19A5-C280-8B42-8EFD-B629B1B3B2A3}" destId="{7CC53C43-BB1E-3544-B776-2998B36EF899}" srcOrd="0" destOrd="0" parTransId="{A2486DFC-8DFC-0A47-8D67-BDFD2B15969A}" sibTransId="{D8095557-59AB-7844-8ACA-24E1C28BEC48}"/>
    <dgm:cxn modelId="{4EA9EEA4-4F00-7C41-8333-27854C70B969}" srcId="{F6D7406D-5E5A-8A43-A708-F06431DB7449}" destId="{C07D101E-D8E3-B047-8D9B-B252560027A0}" srcOrd="1" destOrd="0" parTransId="{23CC7854-5481-264C-9119-05CE2ABBF52A}" sibTransId="{4C6DC89C-390C-504A-9A7E-581C321025A6}"/>
    <dgm:cxn modelId="{76ECC195-338F-4D4B-93AF-E761928F437C}" srcId="{AB70BEF6-C1AB-5C4D-A1B3-8BB17838B200}" destId="{200D36FF-8433-794B-925D-72505575EBB6}" srcOrd="1" destOrd="0" parTransId="{F4BFDE72-B886-2546-8390-409CA149F6C6}" sibTransId="{3CC0E504-52C7-2A49-888D-17F58AB6B85D}"/>
    <dgm:cxn modelId="{5B905A67-295D-3248-AA24-ED37C5787DB0}" type="presOf" srcId="{A2F621EF-7154-0C45-873D-71BA7DAEAC6E}" destId="{25968390-0BCD-D64E-81DD-7258056AE356}" srcOrd="0" destOrd="0" presId="urn:microsoft.com/office/officeart/2005/8/layout/vList5"/>
    <dgm:cxn modelId="{F3401A21-59F7-FC42-94A5-484AEEFA0A5D}" type="presOf" srcId="{B041023F-6344-9A44-A707-AB51A1DB8EDA}" destId="{32BB8E4B-8458-274D-A149-3F7E76D5E0E0}" srcOrd="0" destOrd="0" presId="urn:microsoft.com/office/officeart/2005/8/layout/vList5"/>
    <dgm:cxn modelId="{32FCB489-F88F-BE4E-81E0-D61651BE8E9A}" srcId="{AB70BEF6-C1AB-5C4D-A1B3-8BB17838B200}" destId="{E94F758D-CE35-0E45-8BD2-E620AD57C706}" srcOrd="0" destOrd="0" parTransId="{0EC4D7AD-8226-794E-9E30-B04BE3036355}" sibTransId="{AFF6D2C1-DB83-BC45-8AC8-EC453C01FE44}"/>
    <dgm:cxn modelId="{E116BC3D-C68E-3C43-AE21-DB59C0C3062D}" type="presOf" srcId="{98FC19A5-C280-8B42-8EFD-B629B1B3B2A3}" destId="{208AB1C2-503F-6B48-8095-29D398A8C00F}" srcOrd="0" destOrd="0" presId="urn:microsoft.com/office/officeart/2005/8/layout/vList5"/>
    <dgm:cxn modelId="{2168571E-A84A-5941-9FEA-0364EBA9D671}" type="presOf" srcId="{7CC53C43-BB1E-3544-B776-2998B36EF899}" destId="{E90F4609-0480-B448-B21A-7BCC5F218B85}" srcOrd="0" destOrd="0" presId="urn:microsoft.com/office/officeart/2005/8/layout/vList5"/>
    <dgm:cxn modelId="{2F013850-9C99-7F4A-B7FF-75DED28D1F7D}" srcId="{AB70BEF6-C1AB-5C4D-A1B3-8BB17838B200}" destId="{60753F2B-B755-164A-B0D6-2A848CCD5D72}" srcOrd="2" destOrd="0" parTransId="{627F12C1-23A1-E141-8C52-3E43A09AC556}" sibTransId="{FFB32933-A32D-6746-B269-73E2ECA718C1}"/>
    <dgm:cxn modelId="{8C9C4418-2ECF-AB4A-8DBB-0B1B6EDD21CD}" type="presOf" srcId="{5243B79A-499C-4346-92C4-5D274DEE0E0B}" destId="{25968390-0BCD-D64E-81DD-7258056AE356}" srcOrd="0" destOrd="1" presId="urn:microsoft.com/office/officeart/2005/8/layout/vList5"/>
    <dgm:cxn modelId="{734B9435-9953-5D44-AE12-080ED301836A}" type="presOf" srcId="{200D36FF-8433-794B-925D-72505575EBB6}" destId="{E12B88AC-458F-3245-AA82-9E0E52B718EB}" srcOrd="0" destOrd="1" presId="urn:microsoft.com/office/officeart/2005/8/layout/vList5"/>
    <dgm:cxn modelId="{F66B8215-EC75-7F40-9A86-B1F82F5A855F}" srcId="{2EB29F20-E274-474B-B279-37B45D4D38DA}" destId="{5243B79A-499C-4346-92C4-5D274DEE0E0B}" srcOrd="1" destOrd="0" parTransId="{7226D2B3-9665-5044-ACB1-3FBDB458E6DE}" sibTransId="{ECF77B45-3189-5C4F-8599-A3785F962245}"/>
    <dgm:cxn modelId="{84DF8BDD-E1C2-554E-82D7-31AFEE7AA936}" type="presOf" srcId="{54B43E6A-D325-814B-ABED-6DCC31EE5B20}" destId="{0A5AFC2E-019B-8345-A83D-C3899FFEF9EB}" srcOrd="0" destOrd="0" presId="urn:microsoft.com/office/officeart/2005/8/layout/vList5"/>
    <dgm:cxn modelId="{1809F202-58A6-BC4B-A864-600EEE11EBC9}" type="presOf" srcId="{4754DA08-73C1-604D-A584-4859CCE65960}" destId="{E12B88AC-458F-3245-AA82-9E0E52B718EB}" srcOrd="0" destOrd="3" presId="urn:microsoft.com/office/officeart/2005/8/layout/vList5"/>
    <dgm:cxn modelId="{144477EA-8C25-B144-80BB-A38E417ECAA8}" srcId="{54B43E6A-D325-814B-ABED-6DCC31EE5B20}" destId="{2EB29F20-E274-474B-B279-37B45D4D38DA}" srcOrd="2" destOrd="0" parTransId="{4305C54D-C617-F34E-A8B5-E9CA238210E3}" sibTransId="{B92B6D32-1006-B547-9EAF-D633A77FEFBC}"/>
    <dgm:cxn modelId="{AB0D402A-04C9-2D4A-AA20-6804DEA7D752}" srcId="{54B43E6A-D325-814B-ABED-6DCC31EE5B20}" destId="{98FC19A5-C280-8B42-8EFD-B629B1B3B2A3}" srcOrd="3" destOrd="0" parTransId="{53458F1B-345E-E044-964A-679D2DADA155}" sibTransId="{7D95703B-B1E1-7C4D-A4F8-75A48857F8E9}"/>
    <dgm:cxn modelId="{85849DEA-871A-0946-82D8-0DA24D8E017E}" type="presOf" srcId="{2EB29F20-E274-474B-B279-37B45D4D38DA}" destId="{ACC6B92C-F540-074D-86CF-22A13AC174AF}" srcOrd="0" destOrd="0" presId="urn:microsoft.com/office/officeart/2005/8/layout/vList5"/>
    <dgm:cxn modelId="{B1A81E37-C9C4-9849-B84F-49C8CAA30C1F}" type="presOf" srcId="{1DF016FA-E8A2-1D41-9AF8-3501272A4339}" destId="{E90F4609-0480-B448-B21A-7BCC5F218B85}" srcOrd="0" destOrd="1" presId="urn:microsoft.com/office/officeart/2005/8/layout/vList5"/>
    <dgm:cxn modelId="{718EDA5D-17E9-3942-A842-785FE6623A7D}" type="presOf" srcId="{BD9376FD-E888-B34E-9FA0-604BB4057748}" destId="{E90F4609-0480-B448-B21A-7BCC5F218B85}" srcOrd="0" destOrd="3" presId="urn:microsoft.com/office/officeart/2005/8/layout/vList5"/>
    <dgm:cxn modelId="{C9B758AD-7AA2-9C41-93FE-F35BFFAF6DB7}" srcId="{AB70BEF6-C1AB-5C4D-A1B3-8BB17838B200}" destId="{4754DA08-73C1-604D-A584-4859CCE65960}" srcOrd="3" destOrd="0" parTransId="{B81896E2-577B-444A-8683-E7F3244639A4}" sibTransId="{20472F0B-AD73-4B49-8FE7-1F22882013A0}"/>
    <dgm:cxn modelId="{9A247642-8E5D-2A43-B8B4-FAC553C16260}" type="presOf" srcId="{E94F758D-CE35-0E45-8BD2-E620AD57C706}" destId="{E12B88AC-458F-3245-AA82-9E0E52B718EB}" srcOrd="0" destOrd="0" presId="urn:microsoft.com/office/officeart/2005/8/layout/vList5"/>
    <dgm:cxn modelId="{9626F2D8-11E8-0943-8C33-68039FD82DC9}" type="presOf" srcId="{60753F2B-B755-164A-B0D6-2A848CCD5D72}" destId="{E12B88AC-458F-3245-AA82-9E0E52B718EB}" srcOrd="0" destOrd="2" presId="urn:microsoft.com/office/officeart/2005/8/layout/vList5"/>
    <dgm:cxn modelId="{6798D0E5-0AC5-8548-8B20-448AD6F34F54}" srcId="{98FC19A5-C280-8B42-8EFD-B629B1B3B2A3}" destId="{1DF016FA-E8A2-1D41-9AF8-3501272A4339}" srcOrd="1" destOrd="0" parTransId="{2056E2BB-C9B7-3B4E-8956-89E3695CA7B1}" sibTransId="{8E6AE544-6658-8241-88B2-C8AEA94980A5}"/>
    <dgm:cxn modelId="{B07E9331-437D-7446-9FDF-FD913EC3E8D6}" type="presOf" srcId="{C07D101E-D8E3-B047-8D9B-B252560027A0}" destId="{32BB8E4B-8458-274D-A149-3F7E76D5E0E0}" srcOrd="0" destOrd="1" presId="urn:microsoft.com/office/officeart/2005/8/layout/vList5"/>
    <dgm:cxn modelId="{B01C4360-E822-7243-BB5B-44904D4A0D5F}" type="presOf" srcId="{4AC92DBA-8075-2D4F-BCCE-66A88C1D023A}" destId="{E90F4609-0480-B448-B21A-7BCC5F218B85}" srcOrd="0" destOrd="2" presId="urn:microsoft.com/office/officeart/2005/8/layout/vList5"/>
    <dgm:cxn modelId="{2414CA17-5636-0F49-A682-00F09E169602}" srcId="{54B43E6A-D325-814B-ABED-6DCC31EE5B20}" destId="{F6D7406D-5E5A-8A43-A708-F06431DB7449}" srcOrd="0" destOrd="0" parTransId="{0263203D-0376-9A49-89BE-49D2D18548A6}" sibTransId="{552E9DB6-11D8-1949-9A47-FA3E4F757E9A}"/>
    <dgm:cxn modelId="{3FA0E54A-358B-2448-ADE3-DD1830FB0F79}" srcId="{2EB29F20-E274-474B-B279-37B45D4D38DA}" destId="{A2F621EF-7154-0C45-873D-71BA7DAEAC6E}" srcOrd="0" destOrd="0" parTransId="{69AEEED9-87B9-3044-B4EB-0D4F6D0B1DD8}" sibTransId="{FAEB09E7-7341-A840-B943-4B4240E8B89F}"/>
    <dgm:cxn modelId="{B2D1D697-1258-FD4B-B7A6-10AC1C08FB13}" srcId="{AB70BEF6-C1AB-5C4D-A1B3-8BB17838B200}" destId="{FBC6FC9C-2B27-B94E-8E95-2EF916E643BF}" srcOrd="4" destOrd="0" parTransId="{8A3EEA7E-CB76-674D-9685-4807546C934D}" sibTransId="{F1A11E64-E2B0-EC41-8C89-A25617A0D7FB}"/>
    <dgm:cxn modelId="{8666DAB0-F635-1949-AF2B-3996BE3E2B3C}" type="presParOf" srcId="{0A5AFC2E-019B-8345-A83D-C3899FFEF9EB}" destId="{AF72B466-BBC6-E04E-B119-2690737EF82E}" srcOrd="0" destOrd="0" presId="urn:microsoft.com/office/officeart/2005/8/layout/vList5"/>
    <dgm:cxn modelId="{A69BC0A5-B4C8-D746-9FE7-B7D57C3DD131}" type="presParOf" srcId="{AF72B466-BBC6-E04E-B119-2690737EF82E}" destId="{1949CA87-4EB6-2346-ACEE-269E5F553B47}" srcOrd="0" destOrd="0" presId="urn:microsoft.com/office/officeart/2005/8/layout/vList5"/>
    <dgm:cxn modelId="{B1E13159-2C85-1242-A711-E7825653F17B}" type="presParOf" srcId="{AF72B466-BBC6-E04E-B119-2690737EF82E}" destId="{32BB8E4B-8458-274D-A149-3F7E76D5E0E0}" srcOrd="1" destOrd="0" presId="urn:microsoft.com/office/officeart/2005/8/layout/vList5"/>
    <dgm:cxn modelId="{11A71814-E685-3745-9E80-88C4CB9DA74E}" type="presParOf" srcId="{0A5AFC2E-019B-8345-A83D-C3899FFEF9EB}" destId="{0BB9F07E-8C87-D24B-8425-124776C7844B}" srcOrd="1" destOrd="0" presId="urn:microsoft.com/office/officeart/2005/8/layout/vList5"/>
    <dgm:cxn modelId="{48A80D55-8304-E042-87BB-54BFD3CA7EAC}" type="presParOf" srcId="{0A5AFC2E-019B-8345-A83D-C3899FFEF9EB}" destId="{78CEE9B8-968E-BA4E-830D-2D31304EC19B}" srcOrd="2" destOrd="0" presId="urn:microsoft.com/office/officeart/2005/8/layout/vList5"/>
    <dgm:cxn modelId="{9DE6AB6F-AB33-C543-9E50-D2E4284F81B0}" type="presParOf" srcId="{78CEE9B8-968E-BA4E-830D-2D31304EC19B}" destId="{A2CE7BEF-D91D-8B4C-B9A9-7C96138D5BF5}" srcOrd="0" destOrd="0" presId="urn:microsoft.com/office/officeart/2005/8/layout/vList5"/>
    <dgm:cxn modelId="{96F066F5-E924-5C42-9EE0-ECE77F0EAFAC}" type="presParOf" srcId="{78CEE9B8-968E-BA4E-830D-2D31304EC19B}" destId="{E12B88AC-458F-3245-AA82-9E0E52B718EB}" srcOrd="1" destOrd="0" presId="urn:microsoft.com/office/officeart/2005/8/layout/vList5"/>
    <dgm:cxn modelId="{DEFD1C2C-94DC-1945-AA89-202FAB8DA9D0}" type="presParOf" srcId="{0A5AFC2E-019B-8345-A83D-C3899FFEF9EB}" destId="{A1B7E0C9-1B43-DD4E-A0C0-9982D6C89175}" srcOrd="3" destOrd="0" presId="urn:microsoft.com/office/officeart/2005/8/layout/vList5"/>
    <dgm:cxn modelId="{3C03D258-B00C-2443-A018-B1F00990F63F}" type="presParOf" srcId="{0A5AFC2E-019B-8345-A83D-C3899FFEF9EB}" destId="{2CBD4470-2C39-084B-A33D-C73E31DFAB91}" srcOrd="4" destOrd="0" presId="urn:microsoft.com/office/officeart/2005/8/layout/vList5"/>
    <dgm:cxn modelId="{E899B828-F469-F44E-9BEB-21AE83295408}" type="presParOf" srcId="{2CBD4470-2C39-084B-A33D-C73E31DFAB91}" destId="{ACC6B92C-F540-074D-86CF-22A13AC174AF}" srcOrd="0" destOrd="0" presId="urn:microsoft.com/office/officeart/2005/8/layout/vList5"/>
    <dgm:cxn modelId="{DD5AE4BB-6E8C-F84F-A4E0-57CECAA52848}" type="presParOf" srcId="{2CBD4470-2C39-084B-A33D-C73E31DFAB91}" destId="{25968390-0BCD-D64E-81DD-7258056AE356}" srcOrd="1" destOrd="0" presId="urn:microsoft.com/office/officeart/2005/8/layout/vList5"/>
    <dgm:cxn modelId="{285E1798-4BBD-4845-9587-39FF466FFB44}" type="presParOf" srcId="{0A5AFC2E-019B-8345-A83D-C3899FFEF9EB}" destId="{4FEB4A06-AA64-384C-A4AB-CBFE075A0E25}" srcOrd="5" destOrd="0" presId="urn:microsoft.com/office/officeart/2005/8/layout/vList5"/>
    <dgm:cxn modelId="{35410047-5C87-EF44-8613-78E063F31E59}" type="presParOf" srcId="{0A5AFC2E-019B-8345-A83D-C3899FFEF9EB}" destId="{034AC449-70ED-2B4F-B25D-019DA2FE8BF9}" srcOrd="6" destOrd="0" presId="urn:microsoft.com/office/officeart/2005/8/layout/vList5"/>
    <dgm:cxn modelId="{41A98402-3FD7-6F43-8975-7B7D24A25B21}" type="presParOf" srcId="{034AC449-70ED-2B4F-B25D-019DA2FE8BF9}" destId="{208AB1C2-503F-6B48-8095-29D398A8C00F}" srcOrd="0" destOrd="0" presId="urn:microsoft.com/office/officeart/2005/8/layout/vList5"/>
    <dgm:cxn modelId="{78A2B154-BC37-DA4F-8F6E-D56BC21A046B}" type="presParOf" srcId="{034AC449-70ED-2B4F-B25D-019DA2FE8BF9}" destId="{E90F4609-0480-B448-B21A-7BCC5F218B8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BB8E4B-8458-274D-A149-3F7E76D5E0E0}">
      <dsp:nvSpPr>
        <dsp:cNvPr id="0" name=""/>
        <dsp:cNvSpPr/>
      </dsp:nvSpPr>
      <dsp:spPr>
        <a:xfrm rot="5400000">
          <a:off x="5435405" y="-2335781"/>
          <a:ext cx="567571" cy="5382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Micro-service architecture and principles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API first design</a:t>
          </a:r>
          <a:endParaRPr lang="en-US" sz="1200" kern="1200" dirty="0"/>
        </a:p>
      </dsp:txBody>
      <dsp:txXfrm rot="-5400000">
        <a:off x="3027807" y="99524"/>
        <a:ext cx="5355061" cy="512157"/>
      </dsp:txXfrm>
    </dsp:sp>
    <dsp:sp modelId="{1949CA87-4EB6-2346-ACEE-269E5F553B47}">
      <dsp:nvSpPr>
        <dsp:cNvPr id="0" name=""/>
        <dsp:cNvSpPr/>
      </dsp:nvSpPr>
      <dsp:spPr>
        <a:xfrm>
          <a:off x="0" y="870"/>
          <a:ext cx="3027807" cy="70946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Cloud Native</a:t>
          </a:r>
          <a:endParaRPr lang="en-US" sz="2400" kern="1200" dirty="0"/>
        </a:p>
      </dsp:txBody>
      <dsp:txXfrm>
        <a:off x="34633" y="35503"/>
        <a:ext cx="2958541" cy="640197"/>
      </dsp:txXfrm>
    </dsp:sp>
    <dsp:sp modelId="{E12B88AC-458F-3245-AA82-9E0E52B718EB}">
      <dsp:nvSpPr>
        <dsp:cNvPr id="0" name=""/>
        <dsp:cNvSpPr/>
      </dsp:nvSpPr>
      <dsp:spPr>
        <a:xfrm rot="5400000">
          <a:off x="5194672" y="-1424014"/>
          <a:ext cx="1037866" cy="537751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Design for failure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Apps are unaffected by dependent service failure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Proactive testing for failure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Metrics and monitoring baked in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Cloud agnostic runtime implementation</a:t>
          </a:r>
          <a:endParaRPr lang="en-US" sz="1200" kern="1200" dirty="0"/>
        </a:p>
      </dsp:txBody>
      <dsp:txXfrm rot="-5400000">
        <a:off x="3024850" y="796472"/>
        <a:ext cx="5326847" cy="936538"/>
      </dsp:txXfrm>
    </dsp:sp>
    <dsp:sp modelId="{A2CE7BEF-D91D-8B4C-B9A9-7C96138D5BF5}">
      <dsp:nvSpPr>
        <dsp:cNvPr id="0" name=""/>
        <dsp:cNvSpPr/>
      </dsp:nvSpPr>
      <dsp:spPr>
        <a:xfrm>
          <a:off x="0" y="910009"/>
          <a:ext cx="3024850" cy="70946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Cloud Resilient</a:t>
          </a:r>
          <a:endParaRPr lang="en-US" sz="2400" kern="1200" dirty="0"/>
        </a:p>
      </dsp:txBody>
      <dsp:txXfrm>
        <a:off x="34633" y="944642"/>
        <a:ext cx="2955584" cy="640197"/>
      </dsp:txXfrm>
    </dsp:sp>
    <dsp:sp modelId="{25968390-0BCD-D64E-81DD-7258056AE356}">
      <dsp:nvSpPr>
        <dsp:cNvPr id="0" name=""/>
        <dsp:cNvSpPr/>
      </dsp:nvSpPr>
      <dsp:spPr>
        <a:xfrm rot="5400000">
          <a:off x="5435405" y="-517504"/>
          <a:ext cx="567571" cy="538276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Twelve factor applications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Horizontally scalable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Leverage platform for HA</a:t>
          </a:r>
          <a:endParaRPr lang="en-US" sz="1200" kern="1200" dirty="0"/>
        </a:p>
      </dsp:txBody>
      <dsp:txXfrm rot="-5400000">
        <a:off x="3027807" y="1917801"/>
        <a:ext cx="5355061" cy="512157"/>
      </dsp:txXfrm>
    </dsp:sp>
    <dsp:sp modelId="{ACC6B92C-F540-074D-86CF-22A13AC174AF}">
      <dsp:nvSpPr>
        <dsp:cNvPr id="0" name=""/>
        <dsp:cNvSpPr/>
      </dsp:nvSpPr>
      <dsp:spPr>
        <a:xfrm>
          <a:off x="0" y="1819147"/>
          <a:ext cx="3027807" cy="70946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Cloud Friendly</a:t>
          </a:r>
          <a:endParaRPr lang="en-US" sz="2400" kern="1200" dirty="0"/>
        </a:p>
      </dsp:txBody>
      <dsp:txXfrm>
        <a:off x="34633" y="1853780"/>
        <a:ext cx="2958541" cy="640197"/>
      </dsp:txXfrm>
    </dsp:sp>
    <dsp:sp modelId="{E90F4609-0480-B448-B21A-7BCC5F218B85}">
      <dsp:nvSpPr>
        <dsp:cNvPr id="0" name=""/>
        <dsp:cNvSpPr/>
      </dsp:nvSpPr>
      <dsp:spPr>
        <a:xfrm rot="5400000">
          <a:off x="5304602" y="284332"/>
          <a:ext cx="818006" cy="537751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No file-system requirements or uses S3 API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Self-contained application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Platform managed ports and addressing</a:t>
          </a:r>
          <a:endParaRPr lang="en-US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/>
            <a:t>Consume off platform services using platform semantics</a:t>
          </a:r>
          <a:endParaRPr lang="en-US" sz="1200" kern="1200" dirty="0"/>
        </a:p>
      </dsp:txBody>
      <dsp:txXfrm rot="-5400000">
        <a:off x="3024850" y="2604016"/>
        <a:ext cx="5337579" cy="738142"/>
      </dsp:txXfrm>
    </dsp:sp>
    <dsp:sp modelId="{208AB1C2-503F-6B48-8095-29D398A8C00F}">
      <dsp:nvSpPr>
        <dsp:cNvPr id="0" name=""/>
        <dsp:cNvSpPr/>
      </dsp:nvSpPr>
      <dsp:spPr>
        <a:xfrm>
          <a:off x="0" y="2618355"/>
          <a:ext cx="3024850" cy="709463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Cloud Ready</a:t>
          </a:r>
          <a:endParaRPr lang="en-US" sz="2400" kern="1200" dirty="0"/>
        </a:p>
      </dsp:txBody>
      <dsp:txXfrm>
        <a:off x="34633" y="2652988"/>
        <a:ext cx="2955584" cy="6401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E5B6B-8713-8747-AE5B-F1241B2BF5F0}" type="datetimeFigureOut">
              <a:rPr lang="en-US" smtClean="0"/>
              <a:t>5/2/16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CCB75-1A26-DA44-8D3D-5B435BA855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9355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7B7340-DDD5-1B49-81AA-25BC4050C073}" type="datetimeFigureOut">
              <a:rPr lang="en-US" smtClean="0"/>
              <a:t>5/2/16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E0D42-653B-D743-8A40-7FC34906D6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1386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Resting slide</a:t>
            </a:r>
            <a:r>
              <a:rPr lang="en-US" baseline="0" dirty="0" smtClean="0"/>
              <a:t> on screen before you begin presenting.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EDBE90-FDBE-A44D-9062-5A5D1585D5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181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Picture from http://</a:t>
            </a:r>
            <a:r>
              <a:rPr lang="en-US" dirty="0" err="1" smtClean="0"/>
              <a:t>www.quikmaneuvers.com</a:t>
            </a:r>
            <a:r>
              <a:rPr lang="en-US" dirty="0" smtClean="0"/>
              <a:t>/</a:t>
            </a:r>
            <a:r>
              <a:rPr lang="en-US" dirty="0" err="1" smtClean="0"/>
              <a:t>principles_of_strategy.html</a:t>
            </a:r>
            <a:r>
              <a:rPr lang="en-US" dirty="0" smtClean="0"/>
              <a:t> need to check on license</a:t>
            </a:r>
            <a:r>
              <a:rPr lang="en-US" baseline="0" dirty="0" smtClean="0"/>
              <a:t> rights</a:t>
            </a:r>
            <a:endParaRPr lang="en-US" dirty="0" smtClean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r>
              <a:rPr lang="en-US" dirty="0" smtClean="0"/>
              <a:t>Public domain photo</a:t>
            </a:r>
            <a:r>
              <a:rPr lang="en-US" baseline="0" dirty="0" smtClean="0"/>
              <a:t> </a:t>
            </a:r>
            <a:r>
              <a:rPr lang="en-US" dirty="0" smtClean="0"/>
              <a:t>https://</a:t>
            </a:r>
            <a:r>
              <a:rPr lang="en-US" dirty="0" err="1" smtClean="0"/>
              <a:t>en.wikipedia.org</a:t>
            </a:r>
            <a:r>
              <a:rPr lang="en-US" dirty="0" smtClean="0"/>
              <a:t>/wiki/</a:t>
            </a:r>
            <a:r>
              <a:rPr lang="en-US" dirty="0" err="1" smtClean="0"/>
              <a:t>Testudo_formation</a:t>
            </a:r>
            <a:r>
              <a:rPr lang="en-US" dirty="0" smtClean="0"/>
              <a:t>#/media/File:Wenceslas_</a:t>
            </a:r>
            <a:r>
              <a:rPr lang="en-US" dirty="0" err="1" smtClean="0"/>
              <a:t>Hollar</a:t>
            </a:r>
            <a:r>
              <a:rPr lang="en-US" dirty="0" smtClean="0"/>
              <a:t>_-_</a:t>
            </a:r>
            <a:r>
              <a:rPr lang="en-US" dirty="0" err="1" smtClean="0"/>
              <a:t>A_testudo.jpg</a:t>
            </a:r>
            <a:endParaRPr lang="en-US" dirty="0" smtClean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accent2"/>
                </a:solidFill>
              </a:rPr>
              <a:t>Figure 2.10  from Implementing Domain Driven Design</a:t>
            </a:r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1200" dirty="0" smtClean="0">
                <a:solidFill>
                  <a:schemeClr val="accent6"/>
                </a:solidFill>
                <a:sym typeface="Arial"/>
              </a:rPr>
              <a:t>Locate the code that represents the functionality that will be refactored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1200" dirty="0" smtClean="0">
                <a:solidFill>
                  <a:schemeClr val="accent6"/>
                </a:solidFill>
                <a:sym typeface="Arial"/>
              </a:rPr>
              <a:t>Identify a service interface that will be the “go-to” for the rest of the monolith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1200" dirty="0" smtClean="0">
                <a:solidFill>
                  <a:schemeClr val="accent6"/>
                </a:solidFill>
                <a:sym typeface="Arial"/>
              </a:rPr>
              <a:t>Use the proxy pattern and modify existing code so that it exclusively funnels through this service interface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1200" dirty="0" smtClean="0">
                <a:solidFill>
                  <a:schemeClr val="accent6"/>
                </a:solidFill>
                <a:sym typeface="Arial"/>
              </a:rPr>
              <a:t>Create an implementation for the monolith to talk to our new microservice, and provide code to bridge any “impedance mismatch”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1200" dirty="0" smtClean="0">
                <a:solidFill>
                  <a:schemeClr val="accent6"/>
                </a:solidFill>
                <a:sym typeface="Arial"/>
              </a:rPr>
              <a:t>Point the monolith to the new service via the new implementation</a:t>
            </a:r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r>
              <a:rPr lang="en-US" dirty="0" smtClean="0"/>
              <a:t>Service Discovery - we need a simple approach to enable locating microservices by name and at a known catalog endpoint. And use this dynamically at runtime</a:t>
            </a:r>
          </a:p>
          <a:p>
            <a:endParaRPr lang="en-US" dirty="0" smtClean="0"/>
          </a:p>
          <a:p>
            <a:r>
              <a:rPr lang="en-US" dirty="0" smtClean="0"/>
              <a:t>Circuit Breaker - if a service becomes unavailable, a “fallback method (to an alternative service with similar functionality) can be invoked instead. Normal operations is automatically restored once the failing service is available</a:t>
            </a:r>
          </a:p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r>
              <a:rPr lang="en-US" dirty="0" smtClean="0"/>
              <a:t>Service Discovery - we need a simple approach to enable locating microservices by name and at a known catalog endpoint. And use this dynamically at runtime</a:t>
            </a:r>
          </a:p>
          <a:p>
            <a:endParaRPr lang="en-US" dirty="0" smtClean="0"/>
          </a:p>
          <a:p>
            <a:r>
              <a:rPr lang="en-US" dirty="0" smtClean="0"/>
              <a:t>Circuit Breaker - if a service becomes unavailable, a “fallback method (to an alternative service with similar functionality) can be invoked instead. Normal operations is automatically restored once the failing service is available</a:t>
            </a:r>
          </a:p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r>
              <a:rPr lang="en-US" dirty="0" smtClean="0"/>
              <a:t>Service Discovery - we need a simple approach to enable locating microservices by name and at a known catalog endpoint. And use this dynamically at runtime</a:t>
            </a:r>
          </a:p>
          <a:p>
            <a:endParaRPr lang="en-US" dirty="0" smtClean="0"/>
          </a:p>
          <a:p>
            <a:r>
              <a:rPr lang="en-US" dirty="0" smtClean="0"/>
              <a:t>Circuit Breaker - if a service becomes unavailable, a “fallback method (to an alternative service with similar functionality) can be invoked instead. Normal operations is automatically restored once the failing service is available</a:t>
            </a:r>
          </a:p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0571" tIns="45286" rIns="90571" bIns="45286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0693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r>
              <a:rPr lang="en-US" dirty="0" smtClean="0"/>
              <a:t>Interdependencies between</a:t>
            </a:r>
            <a:r>
              <a:rPr lang="en-US" baseline="0" dirty="0" smtClean="0"/>
              <a:t> modules. how does one un ravel? How to upgrade versions of frameworks? Handle dependency management?</a:t>
            </a:r>
          </a:p>
          <a:p>
            <a:r>
              <a:rPr lang="en-US" baseline="0" dirty="0" smtClean="0"/>
              <a:t>Out of memory exceptions and container or JVM tuning</a:t>
            </a:r>
            <a:endParaRPr lang="en-US" baseline="0" dirty="0"/>
          </a:p>
          <a:p>
            <a:r>
              <a:rPr lang="en-US" baseline="0" dirty="0" smtClean="0"/>
              <a:t>To update one component you have to redeploy the entire artifact, what about container startup – minutes to 10’s of minutes</a:t>
            </a:r>
          </a:p>
          <a:p>
            <a:r>
              <a:rPr lang="en-US" baseline="0" dirty="0" smtClean="0"/>
              <a:t>Scale out is an all or nothing proposition – why can’t I just scale out the service that needs to scale?</a:t>
            </a:r>
          </a:p>
          <a:p>
            <a:r>
              <a:rPr lang="en-US" baseline="0" dirty="0" smtClean="0"/>
              <a:t>Long-term commitment to a technology stack – how to we upgrade Java5 to Java6</a:t>
            </a:r>
          </a:p>
          <a:p>
            <a:r>
              <a:rPr lang="en-US" baseline="0" dirty="0" smtClean="0"/>
              <a:t>Really what is my domain, is there any specificity anymore?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295171" y="2972430"/>
            <a:ext cx="6267659" cy="5793719"/>
          </a:xfrm>
          <a:prstGeom prst="rect">
            <a:avLst/>
          </a:prstGeom>
        </p:spPr>
        <p:txBody>
          <a:bodyPr lIns="90556" tIns="90556" rIns="90556" bIns="90556" anchor="t" anchorCtr="0">
            <a:noAutofit/>
          </a:bodyPr>
          <a:lstStyle/>
          <a:p>
            <a:endParaRPr dirty="0"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1606550" y="685800"/>
            <a:ext cx="3702050" cy="20828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07C09-8A41-3B46-A636-3955072BBB4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52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951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3224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0276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1044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833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43120172"/>
      </p:ext>
    </p:extLst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88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53993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3658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596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3922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07C09-8A41-3B46-A636-3955072B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56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322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52244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99414805"/>
      </p:ext>
    </p:extLst>
  </p:cSld>
  <p:clrMapOvr>
    <a:masterClrMapping/>
  </p:clrMapOvr>
  <p:transition xmlns:p14="http://schemas.microsoft.com/office/powerpoint/2010/main"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11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r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07C09-8A41-3B46-A636-3955072BBB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756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ck background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 w="127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63" name="Shape 63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64" name="Shape 64"/>
          <p:cNvSpPr txBox="1"/>
          <p:nvPr/>
        </p:nvSpPr>
        <p:spPr>
          <a:xfrm flipH="1">
            <a:off x="8553450" y="5021262"/>
            <a:ext cx="533399" cy="12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fld id="{00000000-1234-1234-1234-123412341234}" type="slidenum">
              <a:rPr lang="en" sz="800" b="0" i="0" u="none" strike="noStrike" cap="none" baseline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  <a:rtl val="0"/>
              </a:rPr>
              <a:t>‹#›</a:t>
            </a:fld>
            <a:endParaRPr lang="en" sz="800" b="0" i="0" u="none" strike="noStrike" cap="none" baseline="0">
              <a:solidFill>
                <a:srgbClr val="7F7F7F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65" name="Shape 65"/>
          <p:cNvSpPr txBox="1"/>
          <p:nvPr/>
        </p:nvSpPr>
        <p:spPr>
          <a:xfrm>
            <a:off x="366712" y="5018087"/>
            <a:ext cx="2274900" cy="99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en" sz="600" b="0" i="0" u="none" strike="noStrike" cap="none" baseline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  <a:rtl val="0"/>
              </a:rPr>
              <a:t>© Copyright 2013 Pivotal. All rights reserved.</a:t>
            </a:r>
          </a:p>
        </p:txBody>
      </p:sp>
      <p:pic>
        <p:nvPicPr>
          <p:cNvPr id="66" name="Shape 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42263" y="4713287"/>
            <a:ext cx="957299" cy="220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7447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"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/>
          <p:nvPr/>
        </p:nvSpPr>
        <p:spPr>
          <a:xfrm>
            <a:off x="0" y="0"/>
            <a:ext cx="9144000" cy="2168525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FBFBF">
                  <a:alpha val="60784"/>
                </a:srgbClr>
              </a:gs>
            </a:gsLst>
            <a:lin ang="162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/>
            <a:endParaRPr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938" name="Shape 938"/>
          <p:cNvSpPr txBox="1">
            <a:spLocks noGrp="1"/>
          </p:cNvSpPr>
          <p:nvPr>
            <p:ph type="ctrTitle"/>
          </p:nvPr>
        </p:nvSpPr>
        <p:spPr>
          <a:xfrm>
            <a:off x="2728911" y="1006879"/>
            <a:ext cx="6048376" cy="12187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9" name="Shape 939"/>
          <p:cNvSpPr txBox="1">
            <a:spLocks noGrp="1"/>
          </p:cNvSpPr>
          <p:nvPr>
            <p:ph type="subTitle" idx="1"/>
          </p:nvPr>
        </p:nvSpPr>
        <p:spPr>
          <a:xfrm>
            <a:off x="2728913" y="2455863"/>
            <a:ext cx="6048374" cy="19017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8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0746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4" cy="4603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 sz="3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4" cy="3382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1200"/>
              </a:spcBef>
              <a:buClr>
                <a:schemeClr val="accent1"/>
              </a:buClr>
              <a:buFont typeface="Noto Symbol"/>
              <a:buChar char="•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300"/>
              </a:spcBef>
              <a:buClr>
                <a:schemeClr val="accent1"/>
              </a:buClr>
              <a:buFont typeface="Verdana"/>
              <a:buChar char="–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300"/>
              </a:spcBef>
              <a:buClr>
                <a:schemeClr val="accent1"/>
              </a:buClr>
              <a:buFont typeface="Verdana"/>
              <a:buChar char="▪"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58938" indent="-211138" rtl="0">
              <a:spcBef>
                <a:spcPts val="300"/>
              </a:spcBef>
              <a:buClr>
                <a:schemeClr val="accent1"/>
              </a:buClr>
              <a:buFont typeface="Verdana"/>
              <a:buChar char="—"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300"/>
              </a:spcBef>
              <a:buClr>
                <a:schemeClr val="accent1"/>
              </a:buClr>
              <a:buFont typeface="Verdana"/>
              <a:buChar char="»"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2472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366768" y="325437"/>
            <a:ext cx="8410499" cy="46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1688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633416" y="357187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76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65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30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419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508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5969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673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sldNum" idx="12"/>
          </p:nvPr>
        </p:nvSpPr>
        <p:spPr>
          <a:xfrm>
            <a:off x="8810928" y="5010157"/>
            <a:ext cx="102642" cy="9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6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600" b="0" i="0" u="none" strike="noStrike" cap="none" baseline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08414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sldNum" idx="12"/>
          </p:nvPr>
        </p:nvSpPr>
        <p:spPr>
          <a:xfrm>
            <a:off x="8553450" y="5021494"/>
            <a:ext cx="533399" cy="12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 baseline="0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800" b="0" i="0" u="none" strike="noStrike" cap="none" baseline="0">
              <a:solidFill>
                <a:srgbClr val="4D4D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6" cy="623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rgbClr val="2C95DD"/>
              </a:buClr>
              <a:buNone/>
              <a:defRPr sz="3200">
                <a:solidFill>
                  <a:srgbClr val="2C95DD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6" cy="34290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spcBef>
                <a:spcPts val="560"/>
              </a:spcBef>
              <a:buClr>
                <a:srgbClr val="2C95DD"/>
              </a:buClr>
              <a:buFont typeface="Arial"/>
              <a:buChar char="•"/>
              <a:defRPr sz="2800">
                <a:solidFill>
                  <a:schemeClr val="dk1"/>
                </a:solidFill>
              </a:defRPr>
            </a:lvl1pPr>
            <a:lvl2pPr marL="742950" indent="-133350" algn="l" rtl="0">
              <a:spcBef>
                <a:spcPts val="480"/>
              </a:spcBef>
              <a:buClr>
                <a:srgbClr val="2C95DD"/>
              </a:buClr>
              <a:buFont typeface="Arial"/>
              <a:buChar char="–"/>
              <a:defRPr sz="2400">
                <a:solidFill>
                  <a:schemeClr val="dk1"/>
                </a:solidFill>
              </a:defRPr>
            </a:lvl2pPr>
            <a:lvl3pPr marL="1143000" indent="-101600" algn="l" rtl="0">
              <a:spcBef>
                <a:spcPts val="400"/>
              </a:spcBef>
              <a:buClr>
                <a:srgbClr val="2C95DD"/>
              </a:buClr>
              <a:buFont typeface="Arial"/>
              <a:buChar char="•"/>
              <a:defRPr sz="2000">
                <a:solidFill>
                  <a:schemeClr val="dk1"/>
                </a:solidFill>
              </a:defRPr>
            </a:lvl3pPr>
            <a:lvl4pPr marL="16002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–"/>
              <a:defRPr sz="1800">
                <a:solidFill>
                  <a:schemeClr val="dk1"/>
                </a:solidFill>
              </a:defRPr>
            </a:lvl4pPr>
            <a:lvl5pPr marL="20574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»"/>
              <a:defRPr sz="1800">
                <a:solidFill>
                  <a:schemeClr val="dk1"/>
                </a:solidFill>
              </a:defRPr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515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theme" Target="../theme/theme3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theme" Target="../theme/theme4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797" y="4823363"/>
            <a:ext cx="37333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fld id="{ADA07C09-8A41-3B46-A636-3955072BBB4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152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732" r:id="rId2"/>
    <p:sldLayoutId id="2147483733" r:id="rId3"/>
    <p:sldLayoutId id="2147483734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128"/>
        </a:solidFill>
        <a:effectLst/>
      </p:bgPr>
    </p:bg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2" name="Shape 93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3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3" name="Shape 93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4" name="Shape 93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5" name="Shape 9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 defTabSz="914400">
              <a:buSzPct val="25000"/>
            </a:pPr>
            <a:fld id="{00000000-1234-1234-1234-123412341234}" type="slidenum">
              <a:rPr lang="en-US" sz="1200" ker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pPr algn="r" defTabSz="914400">
                <a:buSzPct val="25000"/>
              </a:pPr>
              <a:t>‹#›</a:t>
            </a:fld>
            <a:endParaRPr lang="en-US" sz="1200" kern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06051323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6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8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_Bridge-01.jpeg"/>
          <p:cNvPicPr>
            <a:picLocks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Shape 2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82730">
              <a:alpha val="77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 descr="pivotal_white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10" y="978442"/>
            <a:ext cx="1368554" cy="3362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3455" y="1898424"/>
            <a:ext cx="7897090" cy="73866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200" b="1" spc="-100" dirty="0" smtClean="0">
                <a:solidFill>
                  <a:srgbClr val="00AE9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the fall of the monolith</a:t>
            </a:r>
            <a:endParaRPr lang="en-US" sz="4200" b="1" spc="-100" dirty="0" smtClean="0">
              <a:solidFill>
                <a:srgbClr val="00AE9E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6110" y="2755268"/>
            <a:ext cx="6871970" cy="875111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800" spc="-1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cs typeface="Arial"/>
              </a:rPr>
              <a:t>cloud native design, domain driven design &amp; microservices</a:t>
            </a:r>
            <a:endParaRPr lang="en-US" sz="2800" spc="-1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6204" y="1558"/>
            <a:ext cx="947796" cy="94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74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Strategic Domain Driven Design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847882"/>
            <a:ext cx="4434840" cy="4181318"/>
          </a:xfrm>
        </p:spPr>
        <p:txBody>
          <a:bodyPr/>
          <a:lstStyle/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>
                <a:solidFill>
                  <a:schemeClr val="accent6"/>
                </a:solidFill>
                <a:sym typeface="Arial"/>
              </a:rPr>
              <a:t>Domain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Sub-Domain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Bounded Context</a:t>
            </a:r>
          </a:p>
          <a:p>
            <a:pPr marL="45720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>
                <a:solidFill>
                  <a:schemeClr val="accent6"/>
                </a:solidFill>
                <a:sym typeface="Arial"/>
              </a:rPr>
              <a:t>Ubiquitous Language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Context Map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  <p:pic>
        <p:nvPicPr>
          <p:cNvPr id="4" name="Shape 677"/>
          <p:cNvPicPr preferRelativeResize="0"/>
          <p:nvPr/>
        </p:nvPicPr>
        <p:blipFill rotWithShape="1">
          <a:blip r:embed="rId3">
            <a:alphaModFix/>
          </a:blip>
          <a:srcRect b="1711"/>
          <a:stretch/>
        </p:blipFill>
        <p:spPr>
          <a:xfrm>
            <a:off x="4633290" y="1330960"/>
            <a:ext cx="4277360" cy="29190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Tactical Domain Driven Design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847882"/>
            <a:ext cx="3550920" cy="3848609"/>
          </a:xfrm>
        </p:spPr>
        <p:txBody>
          <a:bodyPr/>
          <a:lstStyle/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Entities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Value Objects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Aggregates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Services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Modules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Factories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Repositories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  <p:pic>
        <p:nvPicPr>
          <p:cNvPr id="4" name="Shape 6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97680" y="1026160"/>
            <a:ext cx="4247210" cy="33976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Domain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847882"/>
            <a:ext cx="8551408" cy="3848609"/>
          </a:xfrm>
        </p:spPr>
        <p:txBody>
          <a:bodyPr/>
          <a:lstStyle/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Domain is always organization specific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Captures unique know how and way that an organization does business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Composed of sub-domains &amp; bounded contexts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Sub-Domains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395451" y="1214084"/>
            <a:ext cx="2743200" cy="1697071"/>
          </a:xfrm>
          <a:prstGeom prst="rect">
            <a:avLst/>
          </a:prstGeom>
          <a:solidFill>
            <a:srgbClr val="008881"/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Core</a:t>
            </a:r>
          </a:p>
          <a:p>
            <a:pPr algn="ctr"/>
            <a:r>
              <a:rPr lang="en-US" dirty="0" smtClean="0"/>
              <a:t>Subdomain</a:t>
            </a:r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6048283" y="1214084"/>
            <a:ext cx="2743200" cy="1697071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Generic</a:t>
            </a:r>
          </a:p>
          <a:p>
            <a:pPr algn="ctr"/>
            <a:r>
              <a:rPr lang="en-US" dirty="0" smtClean="0"/>
              <a:t>Subdomain</a:t>
            </a:r>
            <a:endParaRPr lang="en-US" dirty="0"/>
          </a:p>
        </p:txBody>
      </p:sp>
      <p:sp>
        <p:nvSpPr>
          <p:cNvPr id="8" name="Rectangle 7"/>
          <p:cNvSpPr>
            <a:spLocks noChangeAspect="1"/>
          </p:cNvSpPr>
          <p:nvPr/>
        </p:nvSpPr>
        <p:spPr>
          <a:xfrm>
            <a:off x="395451" y="2994309"/>
            <a:ext cx="2743200" cy="1697071"/>
          </a:xfrm>
          <a:prstGeom prst="rect">
            <a:avLst/>
          </a:prstGeom>
          <a:solidFill>
            <a:srgbClr val="008881"/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Build It</a:t>
            </a:r>
            <a:r>
              <a:rPr lang="en-US" dirty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Perfectly</a:t>
            </a:r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6048283" y="2994309"/>
            <a:ext cx="2743200" cy="1697071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Buy It</a:t>
            </a:r>
            <a:endParaRPr lang="en-US" dirty="0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3222375" y="2994309"/>
            <a:ext cx="2743200" cy="1697071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Build It</a:t>
            </a:r>
          </a:p>
          <a:p>
            <a:pPr algn="ctr"/>
            <a:r>
              <a:rPr lang="en-US" dirty="0" smtClean="0"/>
              <a:t>Just enough</a:t>
            </a:r>
          </a:p>
        </p:txBody>
      </p:sp>
      <p:sp>
        <p:nvSpPr>
          <p:cNvPr id="11" name="Rectangle 10"/>
          <p:cNvSpPr>
            <a:spLocks noChangeAspect="1"/>
          </p:cNvSpPr>
          <p:nvPr/>
        </p:nvSpPr>
        <p:spPr>
          <a:xfrm>
            <a:off x="3222375" y="1214084"/>
            <a:ext cx="2743200" cy="1697071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Supporting</a:t>
            </a:r>
          </a:p>
          <a:p>
            <a:pPr algn="ctr"/>
            <a:r>
              <a:rPr lang="en-US" dirty="0" smtClean="0"/>
              <a:t>Subdomain</a:t>
            </a:r>
          </a:p>
        </p:txBody>
      </p:sp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Bounded Contexts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16094" y="1678673"/>
            <a:ext cx="2878055" cy="2243014"/>
            <a:chOff x="457199" y="2317433"/>
            <a:chExt cx="2672329" cy="2082681"/>
          </a:xfrm>
        </p:grpSpPr>
        <p:sp>
          <p:nvSpPr>
            <p:cNvPr id="5" name="Oval 4"/>
            <p:cNvSpPr/>
            <p:nvPr/>
          </p:nvSpPr>
          <p:spPr>
            <a:xfrm>
              <a:off x="457199" y="2317433"/>
              <a:ext cx="2672329" cy="2082681"/>
            </a:xfrm>
            <a:prstGeom prst="ellipse">
              <a:avLst/>
            </a:prstGeom>
            <a:ln w="12700" cmpd="sng"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Banking Context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963002" y="3382852"/>
              <a:ext cx="1667196" cy="740375"/>
            </a:xfrm>
            <a:prstGeom prst="ellipse">
              <a:avLst/>
            </a:prstGeom>
            <a:ln w="12700" cmpd="sng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Account</a:t>
              </a:r>
              <a:endParaRPr lang="en-US" dirty="0"/>
            </a:p>
          </p:txBody>
        </p:sp>
      </p:grpSp>
      <p:sp>
        <p:nvSpPr>
          <p:cNvPr id="7" name="Oval 6"/>
          <p:cNvSpPr/>
          <p:nvPr/>
        </p:nvSpPr>
        <p:spPr>
          <a:xfrm>
            <a:off x="3550361" y="2251296"/>
            <a:ext cx="2150836" cy="955153"/>
          </a:xfrm>
          <a:prstGeom prst="ellipse">
            <a:avLst/>
          </a:prstGeom>
          <a:solidFill>
            <a:schemeClr val="accent1"/>
          </a:solidFill>
          <a:ln w="12700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Account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5970579" y="1678673"/>
            <a:ext cx="2878055" cy="2243014"/>
            <a:chOff x="5707495" y="2317433"/>
            <a:chExt cx="2672329" cy="2082681"/>
          </a:xfrm>
        </p:grpSpPr>
        <p:sp>
          <p:nvSpPr>
            <p:cNvPr id="9" name="Oval 8"/>
            <p:cNvSpPr/>
            <p:nvPr/>
          </p:nvSpPr>
          <p:spPr>
            <a:xfrm>
              <a:off x="5707495" y="2317433"/>
              <a:ext cx="2672329" cy="2082681"/>
            </a:xfrm>
            <a:prstGeom prst="ellipse">
              <a:avLst/>
            </a:prstGeom>
            <a:ln w="12700" cmpd="sng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accent6">
                      <a:lumMod val="50000"/>
                    </a:schemeClr>
                  </a:solidFill>
                </a:rPr>
                <a:t>Security</a:t>
              </a:r>
            </a:p>
            <a:p>
              <a:pPr algn="ctr"/>
              <a:r>
                <a:rPr lang="en-US" dirty="0" smtClean="0">
                  <a:solidFill>
                    <a:schemeClr val="accent6">
                      <a:lumMod val="50000"/>
                    </a:schemeClr>
                  </a:solidFill>
                </a:rPr>
                <a:t>Context</a:t>
              </a:r>
            </a:p>
            <a:p>
              <a:pPr algn="ctr"/>
              <a:endParaRPr lang="en-US" dirty="0"/>
            </a:p>
            <a:p>
              <a:pPr algn="ctr"/>
              <a:endParaRPr lang="en-US" dirty="0" smtClean="0"/>
            </a:p>
            <a:p>
              <a:pPr algn="ctr"/>
              <a:endParaRPr lang="en-US" dirty="0"/>
            </a:p>
          </p:txBody>
        </p:sp>
        <p:sp>
          <p:nvSpPr>
            <p:cNvPr id="10" name="Oval 9"/>
            <p:cNvSpPr/>
            <p:nvPr/>
          </p:nvSpPr>
          <p:spPr>
            <a:xfrm>
              <a:off x="6213298" y="3382852"/>
              <a:ext cx="1667196" cy="740375"/>
            </a:xfrm>
            <a:prstGeom prst="ellipse">
              <a:avLst/>
            </a:prstGeom>
            <a:ln w="12700" cmpd="sng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Account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Ubiquitous Language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7840" y="43688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625716" y="1593048"/>
            <a:ext cx="3461084" cy="3461084"/>
            <a:chOff x="248819" y="16"/>
            <a:chExt cx="3461084" cy="3461084"/>
          </a:xfrm>
        </p:grpSpPr>
        <p:sp>
          <p:nvSpPr>
            <p:cNvPr id="13" name="Oval 12"/>
            <p:cNvSpPr/>
            <p:nvPr/>
          </p:nvSpPr>
          <p:spPr>
            <a:xfrm>
              <a:off x="248819" y="16"/>
              <a:ext cx="3461084" cy="3461084"/>
            </a:xfrm>
            <a:prstGeom prst="ellipse">
              <a:avLst/>
            </a:prstGeom>
            <a:solidFill>
              <a:schemeClr val="accent1">
                <a:alpha val="76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4" name="Oval 4"/>
            <p:cNvSpPr/>
            <p:nvPr/>
          </p:nvSpPr>
          <p:spPr>
            <a:xfrm>
              <a:off x="732123" y="408152"/>
              <a:ext cx="1995580" cy="264481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500" b="1" kern="1200" dirty="0" smtClean="0">
                  <a:solidFill>
                    <a:schemeClr val="bg1"/>
                  </a:solidFill>
                </a:rPr>
                <a:t>Technical Jargon</a:t>
              </a:r>
              <a:endParaRPr lang="en-US" sz="2500" b="1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152000" y="1593048"/>
            <a:ext cx="3461084" cy="3461084"/>
            <a:chOff x="2775103" y="16"/>
            <a:chExt cx="3461084" cy="3461084"/>
          </a:xfrm>
        </p:grpSpPr>
        <p:sp>
          <p:nvSpPr>
            <p:cNvPr id="11" name="Oval 10"/>
            <p:cNvSpPr/>
            <p:nvPr/>
          </p:nvSpPr>
          <p:spPr>
            <a:xfrm>
              <a:off x="2775103" y="16"/>
              <a:ext cx="3461084" cy="3461084"/>
            </a:xfrm>
            <a:prstGeom prst="ellipse">
              <a:avLst/>
            </a:prstGeom>
            <a:solidFill>
              <a:schemeClr val="accent1">
                <a:alpha val="69000"/>
              </a:schemeClr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2" name="Oval 6"/>
            <p:cNvSpPr/>
            <p:nvPr/>
          </p:nvSpPr>
          <p:spPr>
            <a:xfrm>
              <a:off x="3757303" y="408152"/>
              <a:ext cx="1995580" cy="264481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500" b="1" kern="1200" dirty="0" smtClean="0">
                  <a:solidFill>
                    <a:schemeClr val="bg1"/>
                  </a:solidFill>
                </a:rPr>
                <a:t>Business</a:t>
              </a:r>
              <a:br>
                <a:rPr lang="en-US" sz="2500" b="1" kern="1200" dirty="0" smtClean="0">
                  <a:solidFill>
                    <a:schemeClr val="bg1"/>
                  </a:solidFill>
                </a:rPr>
              </a:br>
              <a:r>
                <a:rPr lang="en-US" sz="2500" b="1" kern="1200" dirty="0" smtClean="0">
                  <a:solidFill>
                    <a:schemeClr val="bg1"/>
                  </a:solidFill>
                </a:rPr>
                <a:t>Jargon</a:t>
              </a:r>
              <a:endParaRPr lang="en-US" sz="2500" b="1" kern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Right Arrow 14"/>
          <p:cNvSpPr/>
          <p:nvPr/>
        </p:nvSpPr>
        <p:spPr>
          <a:xfrm rot="3975546">
            <a:off x="2986796" y="1639652"/>
            <a:ext cx="2156666" cy="328040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6276" y="268841"/>
            <a:ext cx="4404263" cy="44436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3902" y="4774510"/>
            <a:ext cx="761485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4"/>
                </a:solidFill>
              </a:rPr>
              <a:t>http://</a:t>
            </a:r>
            <a:r>
              <a:rPr lang="en-US" sz="1200" dirty="0" err="1">
                <a:solidFill>
                  <a:schemeClr val="accent4"/>
                </a:solidFill>
              </a:rPr>
              <a:t>www.infoq.com</a:t>
            </a:r>
            <a:r>
              <a:rPr lang="en-US" sz="1200" dirty="0">
                <a:solidFill>
                  <a:schemeClr val="accent4"/>
                </a:solidFill>
              </a:rPr>
              <a:t>/articles/</a:t>
            </a:r>
            <a:r>
              <a:rPr lang="en-US" sz="1200" dirty="0" err="1">
                <a:solidFill>
                  <a:schemeClr val="accent4"/>
                </a:solidFill>
              </a:rPr>
              <a:t>ddd-contextmapping</a:t>
            </a:r>
            <a:endParaRPr lang="en-US" sz="1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Solution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597" y="766815"/>
            <a:ext cx="4442806" cy="38369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9670" y="4658946"/>
            <a:ext cx="563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138A7E"/>
                </a:solidFill>
              </a:rPr>
              <a:t>Figure 2.7  from Implementing Domain Driven Design</a:t>
            </a:r>
            <a:endParaRPr lang="en-US" dirty="0">
              <a:solidFill>
                <a:srgbClr val="138A7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Example Bounded Context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6216482" y="713320"/>
            <a:ext cx="2694168" cy="3848609"/>
          </a:xfrm>
        </p:spPr>
        <p:txBody>
          <a:bodyPr/>
          <a:lstStyle/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Entities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Domain Event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Value Objects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Aggregates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Services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Modules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Factories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Repositories</a:t>
            </a:r>
            <a:endParaRPr lang="en-US" sz="2400" dirty="0">
              <a:solidFill>
                <a:schemeClr val="accent6"/>
              </a:solidFill>
              <a:sym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81" y="914686"/>
            <a:ext cx="5398771" cy="348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Context Maps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847882"/>
            <a:ext cx="8551408" cy="3848609"/>
          </a:xfrm>
        </p:spPr>
        <p:txBody>
          <a:bodyPr/>
          <a:lstStyle/>
          <a:p>
            <a:pPr lvl="0">
              <a:buClr>
                <a:srgbClr val="008774"/>
              </a:buClr>
            </a:pPr>
            <a:r>
              <a:rPr lang="en-US" sz="2000" dirty="0" smtClean="0">
                <a:solidFill>
                  <a:schemeClr val="accent6"/>
                </a:solidFill>
                <a:sym typeface="Arial"/>
              </a:rPr>
              <a:t>A map of the existing organization &amp; integration relationship between different bounded contexts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000" dirty="0" smtClean="0">
                <a:solidFill>
                  <a:schemeClr val="accent6"/>
                </a:solidFill>
                <a:sym typeface="Arial"/>
              </a:rPr>
              <a:t>Partnership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000" dirty="0" smtClean="0">
                <a:solidFill>
                  <a:schemeClr val="accent6"/>
                </a:solidFill>
                <a:sym typeface="Arial"/>
              </a:rPr>
              <a:t>Shared kernel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000" dirty="0" smtClean="0">
                <a:solidFill>
                  <a:schemeClr val="accent6"/>
                </a:solidFill>
                <a:sym typeface="Arial"/>
              </a:rPr>
              <a:t>Customer-supplier development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000" dirty="0" smtClean="0">
                <a:solidFill>
                  <a:schemeClr val="accent6"/>
                </a:solidFill>
                <a:sym typeface="Arial"/>
              </a:rPr>
              <a:t>Conformist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000" dirty="0" smtClean="0">
                <a:solidFill>
                  <a:schemeClr val="accent6"/>
                </a:solidFill>
                <a:sym typeface="Arial"/>
              </a:rPr>
              <a:t>Anti-corruption layer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000" dirty="0" smtClean="0">
                <a:solidFill>
                  <a:schemeClr val="accent6"/>
                </a:solidFill>
                <a:sym typeface="Arial"/>
              </a:rPr>
              <a:t>Open host service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000" dirty="0" smtClean="0">
                <a:solidFill>
                  <a:schemeClr val="accent6"/>
                </a:solidFill>
                <a:sym typeface="Arial"/>
              </a:rPr>
              <a:t>Published language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000" dirty="0" smtClean="0">
                <a:solidFill>
                  <a:schemeClr val="accent6"/>
                </a:solidFill>
                <a:sym typeface="Arial"/>
              </a:rPr>
              <a:t>Big ball of mud</a:t>
            </a:r>
            <a:endParaRPr lang="en-US" sz="2000" dirty="0">
              <a:solidFill>
                <a:schemeClr val="accent6"/>
              </a:solidFill>
              <a:sym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284" y="1441873"/>
            <a:ext cx="3852101" cy="326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Agenda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24362"/>
            <a:ext cx="8551408" cy="3848609"/>
          </a:xfrm>
        </p:spPr>
        <p:txBody>
          <a:bodyPr/>
          <a:lstStyle/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Rise and Fall of the Monolith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Domain Driven Design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Cloud Native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Rise of the Microservice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209429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Cloud Native Design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39126"/>
            <a:ext cx="8551408" cy="4237674"/>
          </a:xfrm>
        </p:spPr>
        <p:txBody>
          <a:bodyPr/>
          <a:lstStyle/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Evaluate components for 12-factor compliance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Evaluate components and architecture for Cloud Native Design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Standalone services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Common services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endParaRPr lang="en-US" sz="2800" dirty="0" smtClean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122460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Evaluate for 12-Factor Compliance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113722" y="847882"/>
            <a:ext cx="4343400" cy="3734278"/>
          </a:xfrm>
        </p:spPr>
        <p:txBody>
          <a:bodyPr/>
          <a:lstStyle/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no file based access to resources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run code on demand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coordinate cross service configurations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route public requests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read and write persistent data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add and remove resources</a:t>
            </a:r>
            <a:endParaRPr lang="en-US" sz="2300" dirty="0">
              <a:solidFill>
                <a:schemeClr val="accent6"/>
              </a:solidFill>
              <a:sym typeface="Arial"/>
            </a:endParaRPr>
          </a:p>
        </p:txBody>
      </p:sp>
      <p:sp>
        <p:nvSpPr>
          <p:cNvPr id="4" name="Shape 196"/>
          <p:cNvSpPr txBox="1">
            <a:spLocks/>
          </p:cNvSpPr>
          <p:nvPr/>
        </p:nvSpPr>
        <p:spPr>
          <a:xfrm>
            <a:off x="4714240" y="852484"/>
            <a:ext cx="4343400" cy="3729676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rgbClr val="7F7F7F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record internal and external events</a:t>
            </a:r>
          </a:p>
          <a:p>
            <a:pPr marL="45720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isolate resources and failures</a:t>
            </a:r>
          </a:p>
          <a:p>
            <a:pPr marL="45720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measure performance and health</a:t>
            </a:r>
          </a:p>
          <a:p>
            <a:pPr marL="45720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detect and determine failure (plan &amp; provoke failure)</a:t>
            </a:r>
          </a:p>
          <a:p>
            <a:pPr marL="45720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recover failures</a:t>
            </a:r>
          </a:p>
          <a:p>
            <a:pPr marL="457200" indent="-457200">
              <a:buClr>
                <a:srgbClr val="008774"/>
              </a:buClr>
              <a:buFont typeface="Arial"/>
              <a:buChar char="•"/>
            </a:pPr>
            <a:r>
              <a:rPr lang="en-US" sz="2300" dirty="0" smtClean="0">
                <a:solidFill>
                  <a:schemeClr val="accent6"/>
                </a:solidFill>
                <a:sym typeface="Arial"/>
              </a:rPr>
              <a:t>work tomorrow</a:t>
            </a:r>
          </a:p>
        </p:txBody>
      </p:sp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l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Evaluate for the Cloud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7088936"/>
              </p:ext>
            </p:extLst>
          </p:nvPr>
        </p:nvGraphicFramePr>
        <p:xfrm>
          <a:off x="500075" y="1105218"/>
          <a:ext cx="8410575" cy="3382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186280" y="1940560"/>
            <a:ext cx="8796928" cy="474445"/>
          </a:xfrm>
        </p:spPr>
        <p:txBody>
          <a:bodyPr/>
          <a:lstStyle/>
          <a:p>
            <a:pPr lvl="0" algn="ctr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Let’s talk about </a:t>
            </a:r>
            <a:r>
              <a:rPr lang="en-US" sz="3200" b="0" dirty="0" err="1" smtClean="0">
                <a:solidFill>
                  <a:schemeClr val="accent1"/>
                </a:solidFill>
                <a:sym typeface="Arial"/>
              </a:rPr>
              <a:t>SpringTrader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39126"/>
            <a:ext cx="8551408" cy="1301434"/>
          </a:xfrm>
        </p:spPr>
        <p:txBody>
          <a:bodyPr/>
          <a:lstStyle/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 smtClean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288873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904" y="325120"/>
            <a:ext cx="6446159" cy="473685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30624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7700"/>
            <a:ext cx="9144000" cy="384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18372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Use Case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39126"/>
            <a:ext cx="8551408" cy="4237674"/>
          </a:xfrm>
        </p:spPr>
        <p:txBody>
          <a:bodyPr/>
          <a:lstStyle/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if securities are subjected to randomized changes, as if by market forces – wouldn’t it be better to make use of real-time data?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665913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Goals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39126"/>
            <a:ext cx="8551408" cy="4237674"/>
          </a:xfrm>
        </p:spPr>
        <p:txBody>
          <a:bodyPr/>
          <a:lstStyle/>
          <a:p>
            <a:pPr marL="342900" lvl="0" indent="-3429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Replace the existing simulated Quote data with real-time data</a:t>
            </a:r>
          </a:p>
          <a:p>
            <a:pPr marL="342900" lvl="0" indent="-3429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Minimize changes to existing code base</a:t>
            </a:r>
          </a:p>
          <a:p>
            <a:pPr marL="342900" lvl="0" indent="-3429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Make sure we have a working system when refactor </a:t>
            </a:r>
            <a:r>
              <a:rPr lang="en-US" sz="2400" dirty="0" err="1" smtClean="0">
                <a:solidFill>
                  <a:schemeClr val="accent6"/>
                </a:solidFill>
                <a:sym typeface="Arial"/>
              </a:rPr>
              <a:t>ocfurs</a:t>
            </a:r>
            <a:endParaRPr lang="en-US" sz="2400" dirty="0" smtClean="0">
              <a:solidFill>
                <a:schemeClr val="accent6"/>
              </a:solidFill>
              <a:sym typeface="Arial"/>
            </a:endParaRP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endParaRPr lang="en-US" sz="2800" dirty="0" smtClean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1938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Introduce Microservice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758655"/>
            <a:ext cx="8551408" cy="3230639"/>
          </a:xfrm>
        </p:spPr>
        <p:txBody>
          <a:bodyPr/>
          <a:lstStyle/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Locate the code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Identify a service interface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Use the proxy pattern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Create an implementation of the interface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Point the monolith to the new service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1938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4841" y="463177"/>
            <a:ext cx="5401982" cy="450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74424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Forces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24362"/>
            <a:ext cx="8551408" cy="4252438"/>
          </a:xfrm>
        </p:spPr>
        <p:txBody>
          <a:bodyPr/>
          <a:lstStyle/>
          <a:p>
            <a:pPr marL="457200" lvl="0" indent="-45720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Team </a:t>
            </a:r>
            <a:r>
              <a:rPr lang="en-US" sz="2800" dirty="0">
                <a:solidFill>
                  <a:schemeClr val="accent6"/>
                </a:solidFill>
                <a:sym typeface="Arial"/>
              </a:rPr>
              <a:t>of developers working on a project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</a:pPr>
            <a:r>
              <a:rPr lang="en-US" sz="2800" dirty="0">
                <a:solidFill>
                  <a:schemeClr val="accent6"/>
                </a:solidFill>
                <a:sym typeface="Arial"/>
              </a:rPr>
              <a:t>New team members must be productive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</a:pPr>
            <a:r>
              <a:rPr lang="en-US" sz="2800" dirty="0">
                <a:solidFill>
                  <a:schemeClr val="accent6"/>
                </a:solidFill>
                <a:sym typeface="Arial"/>
              </a:rPr>
              <a:t>Application must be easy to understand and modify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Scale </a:t>
            </a:r>
            <a:r>
              <a:rPr lang="en-US" sz="2800" dirty="0">
                <a:solidFill>
                  <a:schemeClr val="accent6"/>
                </a:solidFill>
                <a:sym typeface="Arial"/>
              </a:rPr>
              <a:t>up </a:t>
            </a: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- scalability</a:t>
            </a:r>
            <a:r>
              <a:rPr lang="en-US" sz="2800" dirty="0">
                <a:solidFill>
                  <a:schemeClr val="accent6"/>
                </a:solidFill>
                <a:sym typeface="Arial"/>
              </a:rPr>
              <a:t>, availability and </a:t>
            </a: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resiliency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950311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Service Availability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39126"/>
            <a:ext cx="8551408" cy="4237674"/>
          </a:xfrm>
        </p:spPr>
        <p:txBody>
          <a:bodyPr/>
          <a:lstStyle/>
          <a:p>
            <a:pPr marL="342900" lvl="0" indent="-3429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Provide a way to handle failures in remote services</a:t>
            </a:r>
          </a:p>
          <a:p>
            <a:pPr marL="342900" lvl="0" indent="-3429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Provide a way to locate and manage loosely coupled services</a:t>
            </a:r>
          </a:p>
          <a:p>
            <a:pPr marL="342900" lvl="0" indent="-3429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Make changes while minimizing changes to existing codebase</a:t>
            </a:r>
          </a:p>
          <a:p>
            <a:pPr marL="342900" lvl="0" indent="-3429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Make sure there is a working system, are there test to validate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endParaRPr lang="en-US" sz="2800" dirty="0" smtClean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1938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Introduce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39126"/>
            <a:ext cx="8551408" cy="4237674"/>
          </a:xfrm>
        </p:spPr>
        <p:txBody>
          <a:bodyPr/>
          <a:lstStyle/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err="1" smtClean="0">
                <a:solidFill>
                  <a:schemeClr val="accent6"/>
                </a:solidFill>
                <a:sym typeface="Arial"/>
              </a:rPr>
              <a:t>Config</a:t>
            </a: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 Server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Service Discovery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Circuit Breaker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endParaRPr lang="en-US" sz="2800" dirty="0" smtClean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51938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90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9822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Decompose Further (remember domains)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39126"/>
            <a:ext cx="8551408" cy="4237674"/>
          </a:xfrm>
        </p:spPr>
        <p:txBody>
          <a:bodyPr/>
          <a:lstStyle/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Use the same technique used on </a:t>
            </a:r>
            <a:r>
              <a:rPr lang="en-US" sz="2800" dirty="0" err="1" smtClean="0">
                <a:solidFill>
                  <a:schemeClr val="accent6"/>
                </a:solidFill>
                <a:sym typeface="Arial"/>
              </a:rPr>
              <a:t>QuoteService</a:t>
            </a: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 to “evaporate” the data modules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endParaRPr lang="en-US" sz="2800" dirty="0" smtClean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937997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Approach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639126"/>
            <a:ext cx="8551408" cy="4237674"/>
          </a:xfrm>
        </p:spPr>
        <p:txBody>
          <a:bodyPr/>
          <a:lstStyle/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600" dirty="0" smtClean="0">
                <a:solidFill>
                  <a:schemeClr val="accent6"/>
                </a:solidFill>
                <a:sym typeface="Arial"/>
              </a:rPr>
              <a:t>We have interwoven domain models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600" dirty="0" smtClean="0">
                <a:solidFill>
                  <a:schemeClr val="accent6"/>
                </a:solidFill>
                <a:sym typeface="Arial"/>
              </a:rPr>
              <a:t>Domains can be difficult to untangle, but bounded context techniques can help</a:t>
            </a:r>
          </a:p>
          <a:p>
            <a:pPr marL="1200150" lvl="1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Quotes: external market events that happened outside the system</a:t>
            </a:r>
          </a:p>
          <a:p>
            <a:pPr marL="1200150" lvl="1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Accounts: users of the system, and their profiles</a:t>
            </a:r>
          </a:p>
          <a:p>
            <a:pPr marL="1200150" lvl="1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Orders: transactional events acted on by users</a:t>
            </a:r>
          </a:p>
          <a:p>
            <a:pPr marL="457200" lvl="0" indent="-457200">
              <a:lnSpc>
                <a:spcPct val="150000"/>
              </a:lnSpc>
              <a:buClr>
                <a:srgbClr val="008774"/>
              </a:buClr>
              <a:buFont typeface="Arial"/>
              <a:buChar char="•"/>
            </a:pPr>
            <a:endParaRPr lang="en-US" sz="2800" dirty="0" smtClean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10248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900" y="0"/>
            <a:ext cx="514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0129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Stocksy_txp157cab05rEJ000_Medium_423382.jpg"/>
          <p:cNvPicPr>
            <a:picLocks noChangeAspect="1"/>
          </p:cNvPicPr>
          <p:nvPr/>
        </p:nvPicPr>
        <p:blipFill>
          <a:blip r:embed="rId3"/>
          <a:srcRect t="1558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8000">
                <a:srgbClr val="000000">
                  <a:alpha val="0"/>
                </a:srgbClr>
              </a:gs>
              <a:gs pos="54000">
                <a:srgbClr val="000000">
                  <a:alpha val="86000"/>
                </a:srgbClr>
              </a:gs>
              <a:gs pos="83000">
                <a:srgbClr val="000000">
                  <a:alpha val="89000"/>
                </a:srgbClr>
              </a:gs>
            </a:gsLst>
            <a:lin ang="16500000" scaled="0"/>
            <a:tileRect/>
          </a:gradFill>
          <a:ln w="444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68579" tIns="34289" rIns="68579" bIns="34289" rtlCol="0" anchor="ctr"/>
          <a:lstStyle/>
          <a:p>
            <a:pPr algn="ctr">
              <a:defRPr/>
            </a:pPr>
            <a:endParaRPr lang="en-US" kern="0">
              <a:solidFill>
                <a:srgbClr val="FFFFFF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596900" y="2111130"/>
            <a:ext cx="7848600" cy="1588"/>
          </a:xfrm>
          <a:prstGeom prst="line">
            <a:avLst/>
          </a:prstGeom>
          <a:ln w="222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bg2">
                    <a:alpha val="0"/>
                  </a:schemeClr>
                </a:gs>
                <a:gs pos="49000">
                  <a:schemeClr val="accent1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96900" y="3428754"/>
            <a:ext cx="7848600" cy="1588"/>
          </a:xfrm>
          <a:prstGeom prst="line">
            <a:avLst/>
          </a:prstGeom>
          <a:ln w="222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bg2">
                    <a:alpha val="0"/>
                  </a:schemeClr>
                </a:gs>
                <a:gs pos="49000">
                  <a:schemeClr val="accent1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hape 1014"/>
          <p:cNvSpPr txBox="1">
            <a:spLocks/>
          </p:cNvSpPr>
          <p:nvPr/>
        </p:nvSpPr>
        <p:spPr>
          <a:xfrm>
            <a:off x="1820794" y="1336859"/>
            <a:ext cx="5209487" cy="460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dist">
              <a:lnSpc>
                <a:spcPct val="90000"/>
              </a:lnSpc>
              <a:buSzPct val="25000"/>
              <a:defRPr/>
            </a:pPr>
            <a:endParaRPr lang="en" sz="4500" b="1" kern="0" cap="all" dirty="0">
              <a:solidFill>
                <a:srgbClr val="00888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Shape 1163"/>
          <p:cNvSpPr txBox="1">
            <a:spLocks/>
          </p:cNvSpPr>
          <p:nvPr/>
        </p:nvSpPr>
        <p:spPr bwMode="gray">
          <a:xfrm>
            <a:off x="205956" y="1396070"/>
            <a:ext cx="8410499" cy="460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</a:lstStyle>
          <a:p>
            <a:pPr algn="ctr">
              <a:buSzPct val="25000"/>
            </a:pPr>
            <a:r>
              <a:rPr lang="en-US" cap="all" smtClean="0">
                <a:solidFill>
                  <a:srgbClr val="74CEC7"/>
                </a:solidFill>
              </a:rPr>
              <a:t>Break</a:t>
            </a:r>
            <a:endParaRPr lang="en" sz="2100" cap="all" dirty="0">
              <a:solidFill>
                <a:srgbClr val="74CEC7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9164" y="2307878"/>
            <a:ext cx="947796" cy="94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237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Solution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847882"/>
            <a:ext cx="8551408" cy="3848609"/>
          </a:xfrm>
        </p:spPr>
        <p:txBody>
          <a:bodyPr/>
          <a:lstStyle/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Multi-module packaged in single WAR or even EAR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Single directory hierarchy</a:t>
            </a:r>
          </a:p>
          <a:p>
            <a:pPr>
              <a:lnSpc>
                <a:spcPct val="150000"/>
              </a:lnSpc>
              <a:buClr>
                <a:srgbClr val="008774"/>
              </a:buClr>
            </a:pPr>
            <a:r>
              <a:rPr lang="en-US" sz="2800" dirty="0">
                <a:solidFill>
                  <a:schemeClr val="accent6"/>
                </a:solidFill>
                <a:sym typeface="Arial"/>
              </a:rPr>
              <a:t>N-Tier </a:t>
            </a: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Architecture</a:t>
            </a:r>
          </a:p>
          <a:p>
            <a:pPr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Layered Architecture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425397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Resulting Context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847882"/>
            <a:ext cx="8551408" cy="3988278"/>
          </a:xfrm>
        </p:spPr>
        <p:txBody>
          <a:bodyPr/>
          <a:lstStyle/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Complexity becomes the enemy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Overloaded web container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Continuous delivery becomes burdensome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Scale out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Technical debt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400" dirty="0" smtClean="0">
                <a:solidFill>
                  <a:schemeClr val="accent6"/>
                </a:solidFill>
                <a:sym typeface="Arial"/>
              </a:rPr>
              <a:t>Domain specificity</a:t>
            </a:r>
            <a:endParaRPr lang="en-US" sz="24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358606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633416" y="1810067"/>
            <a:ext cx="7877175" cy="857250"/>
          </a:xfrm>
        </p:spPr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So you have a Monolith, now what?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233680" y="611187"/>
            <a:ext cx="8829040" cy="857250"/>
          </a:xfrm>
        </p:spPr>
        <p:txBody>
          <a:bodyPr/>
          <a:lstStyle/>
          <a:p>
            <a:pPr lvl="0"/>
            <a:r>
              <a:rPr lang="en-US" sz="2700" b="0" dirty="0" smtClean="0">
                <a:solidFill>
                  <a:schemeClr val="accent1"/>
                </a:solidFill>
                <a:sym typeface="Arial"/>
              </a:rPr>
              <a:t>What is the methodology for designing a microservice?</a:t>
            </a:r>
            <a:endParaRPr lang="en-US" sz="27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3" name="Shape 195"/>
          <p:cNvSpPr txBox="1">
            <a:spLocks/>
          </p:cNvSpPr>
          <p:nvPr/>
        </p:nvSpPr>
        <p:spPr>
          <a:xfrm>
            <a:off x="531816" y="1771332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  <a:rtl val="0"/>
              </a:defRPr>
            </a:lvl1pPr>
            <a:lvl2pPr marL="0" marR="0" indent="762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1651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2540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3302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457200" marR="0" indent="4191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914400" marR="0" indent="5080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71600" marR="0" indent="5969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828800" marR="0" indent="6731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r>
              <a:rPr lang="en-US" sz="2700" dirty="0" smtClean="0">
                <a:solidFill>
                  <a:schemeClr val="accent1"/>
                </a:solidFill>
                <a:sym typeface="Arial"/>
              </a:rPr>
              <a:t>How to break up a monolith?</a:t>
            </a:r>
            <a:endParaRPr lang="en-US" sz="270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4" name="Shape 195"/>
          <p:cNvSpPr txBox="1">
            <a:spLocks/>
          </p:cNvSpPr>
          <p:nvPr/>
        </p:nvSpPr>
        <p:spPr>
          <a:xfrm>
            <a:off x="531816" y="2951797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  <a:rtl val="0"/>
              </a:defRPr>
            </a:lvl1pPr>
            <a:lvl2pPr marL="0" marR="0" indent="762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1651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2540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3302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457200" marR="0" indent="4191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914400" marR="0" indent="5080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71600" marR="0" indent="5969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828800" marR="0" indent="673100" algn="ctr" rtl="0">
              <a:spcBef>
                <a:spcPts val="0"/>
              </a:spcBef>
              <a:spcAft>
                <a:spcPts val="0"/>
              </a:spcAft>
              <a:defRPr sz="42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r>
              <a:rPr lang="en-US" sz="2700" dirty="0" smtClean="0">
                <a:solidFill>
                  <a:schemeClr val="accent1"/>
                </a:solidFill>
                <a:sym typeface="Arial"/>
              </a:rPr>
              <a:t>What are the design patterns? </a:t>
            </a:r>
            <a:endParaRPr lang="en-US" sz="2700" dirty="0">
              <a:solidFill>
                <a:schemeClr val="accent1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7705571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Fall of the Monolith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847882"/>
            <a:ext cx="8551408" cy="3848609"/>
          </a:xfrm>
        </p:spPr>
        <p:txBody>
          <a:bodyPr/>
          <a:lstStyle/>
          <a:p>
            <a:pPr>
              <a:lnSpc>
                <a:spcPct val="150000"/>
              </a:lnSpc>
              <a:buClr>
                <a:srgbClr val="008774"/>
              </a:buClr>
            </a:pPr>
            <a:r>
              <a:rPr lang="en-US" sz="2800" dirty="0">
                <a:solidFill>
                  <a:schemeClr val="accent6"/>
                </a:solidFill>
                <a:sym typeface="Arial"/>
              </a:rPr>
              <a:t>Domain </a:t>
            </a: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Driven Design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Cloud Native Design</a:t>
            </a:r>
          </a:p>
          <a:p>
            <a:pPr lvl="0">
              <a:lnSpc>
                <a:spcPct val="150000"/>
              </a:lnSpc>
              <a:buClr>
                <a:srgbClr val="008774"/>
              </a:buClr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Microservices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3200" b="0" dirty="0" smtClean="0">
                <a:solidFill>
                  <a:schemeClr val="accent1"/>
                </a:solidFill>
                <a:sym typeface="Arial"/>
              </a:rPr>
              <a:t>Domain Driven Design</a:t>
            </a:r>
            <a:endParaRPr lang="en-US" sz="3200" b="0" dirty="0">
              <a:solidFill>
                <a:schemeClr val="accent1"/>
              </a:solidFill>
              <a:sym typeface="Arial"/>
            </a:endParaRPr>
          </a:p>
        </p:txBody>
      </p:sp>
      <p:sp>
        <p:nvSpPr>
          <p:cNvPr id="196" name="Shape 196"/>
          <p:cNvSpPr txBox="1">
            <a:spLocks noGrp="1"/>
          </p:cNvSpPr>
          <p:nvPr>
            <p:ph type="body" sz="quarter" idx="13"/>
          </p:nvPr>
        </p:nvSpPr>
        <p:spPr>
          <a:xfrm>
            <a:off x="431800" y="847882"/>
            <a:ext cx="5593080" cy="3848609"/>
          </a:xfrm>
        </p:spPr>
        <p:txBody>
          <a:bodyPr/>
          <a:lstStyle/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An approach for designing software system that model the complexity of the real world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Kicked off in 2004 by Eric Evans</a:t>
            </a:r>
          </a:p>
          <a:p>
            <a:pPr marL="457200" lvl="0" indent="-457200">
              <a:buClr>
                <a:srgbClr val="008774"/>
              </a:buClr>
              <a:buFont typeface="Arial"/>
              <a:buChar char="•"/>
            </a:pPr>
            <a:r>
              <a:rPr lang="en-US" sz="2800" dirty="0" smtClean="0">
                <a:solidFill>
                  <a:schemeClr val="accent6"/>
                </a:solidFill>
                <a:sym typeface="Arial"/>
              </a:rPr>
              <a:t>A practical microservice design methodology</a:t>
            </a:r>
            <a:endParaRPr lang="en-US" sz="2800" dirty="0">
              <a:solidFill>
                <a:schemeClr val="accent6"/>
              </a:solidFill>
              <a:sym typeface="Arial"/>
            </a:endParaRPr>
          </a:p>
        </p:txBody>
      </p:sp>
      <p:pic>
        <p:nvPicPr>
          <p:cNvPr id="4" name="Shape 669"/>
          <p:cNvPicPr preferRelativeResize="0">
            <a:picLocks noChangeAspect="1"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82045" y="1107440"/>
            <a:ext cx="2528605" cy="334688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4104915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27940</TotalTime>
  <Words>1114</Words>
  <Application>Microsoft Macintosh PowerPoint</Application>
  <PresentationFormat>On-screen Show (16:9)</PresentationFormat>
  <Paragraphs>193</Paragraphs>
  <Slides>36</Slides>
  <Notes>36</Notes>
  <HiddenSlides>1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Office Theme</vt:lpstr>
      <vt:lpstr>3_Office Theme</vt:lpstr>
      <vt:lpstr>Pivotal Main</vt:lpstr>
      <vt:lpstr>1_Pivotal Main</vt:lpstr>
      <vt:lpstr>PowerPoint Presentation</vt:lpstr>
      <vt:lpstr>Agenda</vt:lpstr>
      <vt:lpstr>Forces</vt:lpstr>
      <vt:lpstr>Solution</vt:lpstr>
      <vt:lpstr>Resulting Context</vt:lpstr>
      <vt:lpstr>So you have a Monolith, now what?</vt:lpstr>
      <vt:lpstr>What is the methodology for designing a microservice?</vt:lpstr>
      <vt:lpstr>Fall of the Monolith</vt:lpstr>
      <vt:lpstr>Domain Driven Design</vt:lpstr>
      <vt:lpstr>Strategic Domain Driven Design</vt:lpstr>
      <vt:lpstr>Tactical Domain Driven Design</vt:lpstr>
      <vt:lpstr>Domain</vt:lpstr>
      <vt:lpstr>Sub-Domains</vt:lpstr>
      <vt:lpstr>Bounded Contexts</vt:lpstr>
      <vt:lpstr>Ubiquitous Language</vt:lpstr>
      <vt:lpstr>PowerPoint Presentation</vt:lpstr>
      <vt:lpstr>Solution</vt:lpstr>
      <vt:lpstr>Example Bounded Context</vt:lpstr>
      <vt:lpstr>Context Maps</vt:lpstr>
      <vt:lpstr>Cloud Native Design</vt:lpstr>
      <vt:lpstr>Evaluate for 12-Factor Compliance</vt:lpstr>
      <vt:lpstr>Evaluate for the Cloud</vt:lpstr>
      <vt:lpstr>Let’s talk about SpringTrader</vt:lpstr>
      <vt:lpstr>PowerPoint Presentation</vt:lpstr>
      <vt:lpstr>PowerPoint Presentation</vt:lpstr>
      <vt:lpstr>Use Case</vt:lpstr>
      <vt:lpstr>Goals</vt:lpstr>
      <vt:lpstr>Introduce Microservice</vt:lpstr>
      <vt:lpstr>PowerPoint Presentation</vt:lpstr>
      <vt:lpstr>Service Availability</vt:lpstr>
      <vt:lpstr>Introduce</vt:lpstr>
      <vt:lpstr>PowerPoint Presentation</vt:lpstr>
      <vt:lpstr>Decompose Further (remember domains)</vt:lpstr>
      <vt:lpstr>Approach</vt:lpstr>
      <vt:lpstr>PowerPoint Presentation</vt:lpstr>
      <vt:lpstr>PowerPoint Presentation</vt:lpstr>
    </vt:vector>
  </TitlesOfParts>
  <Manager/>
  <Company>BCom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Robert Brough</dc:creator>
  <cp:keywords/>
  <dc:description/>
  <cp:lastModifiedBy>Paul Hopper</cp:lastModifiedBy>
  <cp:revision>267</cp:revision>
  <dcterms:created xsi:type="dcterms:W3CDTF">2015-10-05T21:15:00Z</dcterms:created>
  <dcterms:modified xsi:type="dcterms:W3CDTF">2016-05-04T03:44:39Z</dcterms:modified>
  <cp:category/>
</cp:coreProperties>
</file>